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99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5" name="text 1"/>
          <p:cNvSpPr txBox="1"/>
          <p:nvPr/>
        </p:nvSpPr>
        <p:spPr>
          <a:xfrm>
            <a:off x="662940" y="794283"/>
            <a:ext cx="5416187" cy="8058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430" b="1" spc="10" dirty="0">
                <a:solidFill>
                  <a:srgbClr val="8E8D8C"/>
                </a:solidFill>
                <a:latin typeface="Arial"/>
                <a:cs typeface="Arial"/>
              </a:rPr>
              <a:t>DECISION TREE</a:t>
            </a:r>
            <a:endParaRPr sz="5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4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2940" y="1699285"/>
            <a:ext cx="3376909" cy="26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2F2B20"/>
                </a:solidFill>
                <a:latin typeface="Arial"/>
                <a:cs typeface="Arial"/>
              </a:rPr>
              <a:t> That was pretty Easy right …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2940" y="1699285"/>
            <a:ext cx="3376909" cy="26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2F2B20"/>
                </a:solidFill>
                <a:latin typeface="Arial"/>
                <a:cs typeface="Arial"/>
              </a:rPr>
              <a:t> That was pretty Easy right …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63294" y="3309112"/>
            <a:ext cx="6520773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b="1" spc="10" dirty="0">
                <a:solidFill>
                  <a:srgbClr val="2F2B20"/>
                </a:solidFill>
                <a:latin typeface="Arial"/>
                <a:cs typeface="Arial"/>
              </a:rPr>
              <a:t>But what if we had to choose between Gender and         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463294" y="3644392"/>
            <a:ext cx="3509429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2F2B20"/>
                </a:solidFill>
                <a:latin typeface="Arial"/>
                <a:cs typeface="Arial"/>
              </a:rPr>
              <a:t>Occupation to suggest an App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4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6183077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10" spc="10" dirty="0">
                <a:solidFill>
                  <a:srgbClr val="675E47"/>
                </a:solidFill>
                <a:latin typeface="Cambria"/>
                <a:cs typeface="Cambria"/>
              </a:rPr>
              <a:t>Way Machine approaches</a:t>
            </a:r>
            <a:endParaRPr sz="4500">
              <a:latin typeface="Cambria"/>
              <a:cs typeface="Cambria"/>
            </a:endParaRPr>
          </a:p>
        </p:txBody>
      </p:sp>
      <p:pic>
        <p:nvPicPr>
          <p:cNvPr id="5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1" y="1484820"/>
            <a:ext cx="4190619" cy="4647565"/>
          </a:xfrm>
          <a:prstGeom prst="rect">
            <a:avLst/>
          </a:prstGeom>
        </p:spPr>
      </p:pic>
      <p:pic>
        <p:nvPicPr>
          <p:cNvPr id="5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63" y="1484756"/>
            <a:ext cx="3045333" cy="28083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5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pic>
        <p:nvPicPr>
          <p:cNvPr id="5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4" y="976630"/>
            <a:ext cx="3967353" cy="3757421"/>
          </a:xfrm>
          <a:prstGeom prst="rect">
            <a:avLst/>
          </a:prstGeom>
        </p:spPr>
      </p:pic>
      <p:pic>
        <p:nvPicPr>
          <p:cNvPr id="5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16000"/>
            <a:ext cx="3885565" cy="37180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pic>
        <p:nvPicPr>
          <p:cNvPr id="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4" y="404622"/>
            <a:ext cx="3600450" cy="3409950"/>
          </a:xfrm>
          <a:prstGeom prst="rect">
            <a:avLst/>
          </a:prstGeom>
        </p:spPr>
      </p:pic>
      <p:pic>
        <p:nvPicPr>
          <p:cNvPr id="6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523" y="436880"/>
            <a:ext cx="3533775" cy="3381375"/>
          </a:xfrm>
          <a:prstGeom prst="rect">
            <a:avLst/>
          </a:prstGeom>
        </p:spPr>
      </p:pic>
      <p:pic>
        <p:nvPicPr>
          <p:cNvPr id="62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02" y="4064876"/>
            <a:ext cx="2937637" cy="248323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6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59003" y="2440407"/>
            <a:ext cx="3899347" cy="6840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50" spc="10" dirty="0">
                <a:solidFill>
                  <a:srgbClr val="675E47"/>
                </a:solidFill>
                <a:latin typeface="Cambria"/>
                <a:cs typeface="Cambria"/>
              </a:rPr>
              <a:t> Construction of</a:t>
            </a:r>
            <a:endParaRPr sz="4400">
              <a:latin typeface="Cambria"/>
              <a:cs typeface="Cambria"/>
            </a:endParaRPr>
          </a:p>
        </p:txBody>
      </p:sp>
      <p:pic>
        <p:nvPicPr>
          <p:cNvPr id="6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9" y="692657"/>
            <a:ext cx="4604512" cy="4372483"/>
          </a:xfrm>
          <a:prstGeom prst="rect">
            <a:avLst/>
          </a:prstGeom>
        </p:spPr>
      </p:pic>
      <p:pic>
        <p:nvPicPr>
          <p:cNvPr id="6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81" y="710692"/>
            <a:ext cx="3084957" cy="387159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82803"/>
            <a:ext cx="2969387" cy="535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90" b="1" spc="10" dirty="0">
                <a:solidFill>
                  <a:srgbClr val="675E47"/>
                </a:solidFill>
                <a:latin typeface="Arial"/>
                <a:cs typeface="Arial"/>
              </a:rPr>
              <a:t>Terminologies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2906776"/>
            <a:ext cx="130077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Root Node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2940" y="3309112"/>
            <a:ext cx="1697011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Decision node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62940" y="3711448"/>
            <a:ext cx="834427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2F2B20"/>
                </a:solidFill>
                <a:latin typeface="Arial"/>
                <a:cs typeface="Arial"/>
              </a:rPr>
              <a:t>Leaves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82803"/>
            <a:ext cx="6146037" cy="535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30" b="1" spc="10" dirty="0">
                <a:solidFill>
                  <a:srgbClr val="675E47"/>
                </a:solidFill>
                <a:latin typeface="Arial"/>
                <a:cs typeface="Arial"/>
              </a:rPr>
              <a:t>Supervised learning algorithm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1699285"/>
            <a:ext cx="1515724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2F2B20"/>
                </a:solidFill>
                <a:latin typeface="Arial"/>
                <a:cs typeface="Arial"/>
              </a:rPr>
              <a:t>Root Node </a:t>
            </a: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- 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2940" y="2101850"/>
            <a:ext cx="184941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Decision node</a:t>
            </a:r>
            <a:r>
              <a:rPr sz="1960" spc="10" dirty="0">
                <a:solidFill>
                  <a:srgbClr val="2F2B20"/>
                </a:solidFill>
                <a:latin typeface="Calibri"/>
                <a:cs typeface="Calibri"/>
              </a:rPr>
              <a:t> -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62940" y="2504186"/>
            <a:ext cx="986827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Leaves</a:t>
            </a:r>
            <a:r>
              <a:rPr sz="1960" spc="10" dirty="0">
                <a:solidFill>
                  <a:srgbClr val="2F2B20"/>
                </a:solidFill>
                <a:latin typeface="Calibri"/>
                <a:cs typeface="Calibri"/>
              </a:rPr>
              <a:t> -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7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3" y="2674874"/>
            <a:ext cx="3152775" cy="485775"/>
          </a:xfrm>
          <a:prstGeom prst="rect">
            <a:avLst/>
          </a:prstGeom>
        </p:spPr>
      </p:pic>
      <p:pic>
        <p:nvPicPr>
          <p:cNvPr id="7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48" y="1760347"/>
            <a:ext cx="5746750" cy="353644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7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82803"/>
            <a:ext cx="6146037" cy="535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30" b="1" spc="10" dirty="0">
                <a:solidFill>
                  <a:srgbClr val="675E47"/>
                </a:solidFill>
                <a:latin typeface="Arial"/>
                <a:cs typeface="Arial"/>
              </a:rPr>
              <a:t>Supervised learning algorithm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1699285"/>
            <a:ext cx="2425933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b="1" spc="10" dirty="0">
                <a:solidFill>
                  <a:srgbClr val="2F2B20"/>
                </a:solidFill>
                <a:latin typeface="Arial"/>
                <a:cs typeface="Arial"/>
              </a:rPr>
              <a:t>Root Node </a:t>
            </a: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- Outlook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2940" y="2101850"/>
            <a:ext cx="366335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b="1" spc="10" dirty="0">
                <a:solidFill>
                  <a:srgbClr val="2F2B20"/>
                </a:solidFill>
                <a:latin typeface="Arial"/>
                <a:cs typeface="Arial"/>
              </a:rPr>
              <a:t>Decision node</a:t>
            </a:r>
            <a:r>
              <a:rPr sz="2050" spc="10" dirty="0">
                <a:solidFill>
                  <a:srgbClr val="2F2B20"/>
                </a:solidFill>
                <a:latin typeface="Calibri"/>
                <a:cs typeface="Calibri"/>
              </a:rPr>
              <a:t> - Humidity/Wind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62940" y="2504186"/>
            <a:ext cx="1850935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b="1" spc="10" dirty="0">
                <a:solidFill>
                  <a:srgbClr val="2F2B20"/>
                </a:solidFill>
                <a:latin typeface="Arial"/>
                <a:cs typeface="Arial"/>
              </a:rPr>
              <a:t>Leaves</a:t>
            </a:r>
            <a:r>
              <a:rPr sz="2050" spc="10" dirty="0">
                <a:solidFill>
                  <a:srgbClr val="2F2B20"/>
                </a:solidFill>
                <a:latin typeface="Calibri"/>
                <a:cs typeface="Calibri"/>
              </a:rPr>
              <a:t> - Yes/No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7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3" y="2674874"/>
            <a:ext cx="3152775" cy="485775"/>
          </a:xfrm>
          <a:prstGeom prst="rect">
            <a:avLst/>
          </a:prstGeom>
        </p:spPr>
      </p:pic>
      <p:pic>
        <p:nvPicPr>
          <p:cNvPr id="8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46" y="3428974"/>
            <a:ext cx="4536440" cy="279171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2940" y="1712239"/>
            <a:ext cx="5000680" cy="34153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00" b="1" spc="10" dirty="0">
                <a:solidFill>
                  <a:srgbClr val="2F2B20"/>
                </a:solidFill>
                <a:latin typeface="Arial"/>
                <a:cs typeface="Arial"/>
              </a:rPr>
              <a:t>  How do we find the Root node ?</a:t>
            </a:r>
            <a:endParaRPr sz="2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2940" y="894867"/>
            <a:ext cx="5416187" cy="80580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5430" b="1" spc="10" dirty="0">
                <a:solidFill>
                  <a:srgbClr val="8E8D8C"/>
                </a:solidFill>
                <a:latin typeface="Arial"/>
                <a:cs typeface="Arial"/>
              </a:rPr>
              <a:t>DECISION TREE</a:t>
            </a:r>
            <a:endParaRPr sz="54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63294" y="4775479"/>
            <a:ext cx="6552825" cy="33101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10" b="1" spc="10" dirty="0">
                <a:latin typeface="Arial"/>
                <a:cs typeface="Arial"/>
              </a:rPr>
              <a:t>          - </a:t>
            </a:r>
            <a:r>
              <a:rPr sz="2510" b="1" spc="10" dirty="0">
                <a:solidFill>
                  <a:srgbClr val="FF0000"/>
                </a:solidFill>
                <a:latin typeface="Arial"/>
                <a:cs typeface="Arial"/>
              </a:rPr>
              <a:t>C</a:t>
            </a:r>
            <a:r>
              <a:rPr sz="2510" spc="10" dirty="0">
                <a:latin typeface="Calibri"/>
                <a:cs typeface="Calibri"/>
              </a:rPr>
              <a:t>l</a:t>
            </a:r>
            <a:r>
              <a:rPr sz="2510" b="1" spc="10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z="2510" spc="10" dirty="0">
                <a:latin typeface="Calibri"/>
                <a:cs typeface="Calibri"/>
              </a:rPr>
              <a:t>ssification and </a:t>
            </a:r>
            <a:r>
              <a:rPr sz="2510" b="1" spc="1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2510" spc="10" dirty="0">
                <a:latin typeface="Calibri"/>
                <a:cs typeface="Calibri"/>
              </a:rPr>
              <a:t>egression </a:t>
            </a:r>
            <a:r>
              <a:rPr sz="2510" b="1" spc="1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2510" spc="10" dirty="0">
                <a:latin typeface="Calibri"/>
                <a:cs typeface="Calibri"/>
              </a:rPr>
              <a:t>ree (</a:t>
            </a:r>
            <a:r>
              <a:rPr sz="2510" spc="10" dirty="0">
                <a:solidFill>
                  <a:srgbClr val="FF0000"/>
                </a:solidFill>
                <a:latin typeface="Calibri"/>
                <a:cs typeface="Calibri"/>
              </a:rPr>
              <a:t>CART</a:t>
            </a:r>
            <a:r>
              <a:rPr sz="2510" spc="10" dirty="0">
                <a:latin typeface="Calibri"/>
                <a:cs typeface="Calibri"/>
              </a:rPr>
              <a:t>)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8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2940" y="1702714"/>
            <a:ext cx="3833869" cy="3051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40" b="1" spc="10" dirty="0">
                <a:solidFill>
                  <a:srgbClr val="2F2B20"/>
                </a:solidFill>
                <a:latin typeface="Arial"/>
                <a:cs typeface="Arial"/>
              </a:rPr>
              <a:t>HOW TO FIND ROOT (2 WAYS)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2894027"/>
            <a:ext cx="2224696" cy="311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spc="10" dirty="0">
                <a:solidFill>
                  <a:srgbClr val="A9A57C"/>
                </a:solidFill>
                <a:latin typeface="Arial"/>
                <a:cs typeface="Arial"/>
              </a:rPr>
              <a:t>•  </a:t>
            </a: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Information gain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2940" y="3296363"/>
            <a:ext cx="1450123" cy="31124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spc="10" dirty="0">
                <a:solidFill>
                  <a:srgbClr val="A9A57C"/>
                </a:solidFill>
                <a:latin typeface="Arial"/>
                <a:cs typeface="Arial"/>
              </a:rPr>
              <a:t>•  </a:t>
            </a: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Gini index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8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2940" y="2504186"/>
            <a:ext cx="5548795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Understand Entropy you will get to understand 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2906776"/>
            <a:ext cx="2108872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b="1" spc="10" dirty="0">
                <a:solidFill>
                  <a:srgbClr val="2F2B20"/>
                </a:solidFill>
                <a:latin typeface="Arial"/>
                <a:cs typeface="Arial"/>
              </a:rPr>
              <a:t>Information Gain 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159070"/>
            <a:ext cx="6001720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Entropy or Randomness </a:t>
            </a:r>
            <a:endParaRPr sz="46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1463294" y="860400"/>
            <a:ext cx="4230131" cy="68408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50" spc="10" dirty="0">
                <a:solidFill>
                  <a:srgbClr val="675E47"/>
                </a:solidFill>
                <a:latin typeface="Cambria"/>
                <a:cs typeface="Cambria"/>
              </a:rPr>
              <a:t>- </a:t>
            </a:r>
            <a:r>
              <a:rPr sz="2650" spc="10" dirty="0">
                <a:solidFill>
                  <a:srgbClr val="675E47"/>
                </a:solidFill>
                <a:latin typeface="Cambria"/>
                <a:cs typeface="Cambria"/>
              </a:rPr>
              <a:t>The measure of uncertainty</a:t>
            </a:r>
            <a:endParaRPr sz="2600">
              <a:latin typeface="Cambria"/>
              <a:cs typeface="Cambria"/>
            </a:endParaRPr>
          </a:p>
        </p:txBody>
      </p:sp>
      <p:pic>
        <p:nvPicPr>
          <p:cNvPr id="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8" y="2420874"/>
            <a:ext cx="7200773" cy="167601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pic>
        <p:nvPicPr>
          <p:cNvPr id="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" y="450342"/>
            <a:ext cx="8227187" cy="444487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0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6271468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50" spc="10" dirty="0">
                <a:solidFill>
                  <a:srgbClr val="675E47"/>
                </a:solidFill>
                <a:latin typeface="Cambria"/>
                <a:cs typeface="Cambria"/>
              </a:rPr>
              <a:t>Entropy - </a:t>
            </a:r>
            <a:r>
              <a:rPr sz="2650" spc="10" dirty="0">
                <a:solidFill>
                  <a:srgbClr val="675E47"/>
                </a:solidFill>
                <a:latin typeface="Cambria"/>
                <a:cs typeface="Cambria"/>
              </a:rPr>
              <a:t>The measure of uncertainty</a:t>
            </a:r>
            <a:endParaRPr sz="2600">
              <a:latin typeface="Cambria"/>
              <a:cs typeface="Cambria"/>
            </a:endParaRPr>
          </a:p>
        </p:txBody>
      </p:sp>
      <p:pic>
        <p:nvPicPr>
          <p:cNvPr id="10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61" y="4994237"/>
            <a:ext cx="5112512" cy="934644"/>
          </a:xfrm>
          <a:prstGeom prst="rect">
            <a:avLst/>
          </a:prstGeom>
        </p:spPr>
      </p:pic>
      <p:pic>
        <p:nvPicPr>
          <p:cNvPr id="10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3" y="2348865"/>
            <a:ext cx="7668387" cy="19985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0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641705"/>
            <a:ext cx="4599194" cy="4161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b="1" spc="10" dirty="0">
                <a:solidFill>
                  <a:srgbClr val="675E47"/>
                </a:solidFill>
                <a:latin typeface="Arial"/>
                <a:cs typeface="Arial"/>
              </a:rPr>
              <a:t>Information Gain    </a:t>
            </a:r>
            <a:r>
              <a:rPr sz="2800" spc="10" dirty="0">
                <a:solidFill>
                  <a:srgbClr val="675E47"/>
                </a:solidFill>
                <a:latin typeface="Cambria"/>
                <a:cs typeface="Cambria"/>
              </a:rPr>
              <a:t>&amp;  </a:t>
            </a:r>
            <a:r>
              <a:rPr sz="2800" b="1" spc="10" dirty="0">
                <a:solidFill>
                  <a:srgbClr val="675E47"/>
                </a:solidFill>
                <a:latin typeface="Arial"/>
                <a:cs typeface="Arial"/>
              </a:rPr>
              <a:t> Entropy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1699285"/>
            <a:ext cx="5803753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Information Gain -&gt; Information theory -&gt; Entropy 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2940" y="2101850"/>
            <a:ext cx="6917729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Entropy = </a:t>
            </a:r>
            <a:r>
              <a:rPr sz="2110" b="1" spc="10" dirty="0">
                <a:solidFill>
                  <a:srgbClr val="2F2B20"/>
                </a:solidFill>
                <a:latin typeface="Arial"/>
                <a:cs typeface="Arial"/>
              </a:rPr>
              <a:t>Randomness </a:t>
            </a: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or</a:t>
            </a:r>
            <a:r>
              <a:rPr sz="2110" b="1" spc="10" dirty="0">
                <a:solidFill>
                  <a:srgbClr val="2F2B20"/>
                </a:solidFill>
                <a:latin typeface="Arial"/>
                <a:cs typeface="Arial"/>
              </a:rPr>
              <a:t> Uncertainty</a:t>
            </a: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 of a random variable.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548640" y="2906776"/>
            <a:ext cx="6697173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spc="10" dirty="0">
                <a:solidFill>
                  <a:srgbClr val="2F2B20"/>
                </a:solidFill>
                <a:latin typeface="Calibri"/>
                <a:cs typeface="Calibri"/>
              </a:rPr>
              <a:t>There are </a:t>
            </a: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2 steps for calculating information gain</a:t>
            </a:r>
            <a:r>
              <a:rPr sz="1960" spc="10" dirty="0">
                <a:solidFill>
                  <a:srgbClr val="2F2B20"/>
                </a:solidFill>
                <a:latin typeface="Calibri"/>
                <a:cs typeface="Calibri"/>
              </a:rPr>
              <a:t> for each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548640" y="3242056"/>
            <a:ext cx="1133131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attribute: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548640" y="4005452"/>
            <a:ext cx="3524668" cy="320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spc="10" dirty="0">
                <a:solidFill>
                  <a:srgbClr val="A9A57C"/>
                </a:solidFill>
                <a:latin typeface="Wingdings"/>
                <a:cs typeface="Wingdings"/>
              </a:rPr>
              <a:t> </a:t>
            </a: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Calculate entropy of Target.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548640" y="4408169"/>
            <a:ext cx="5038254" cy="32016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spc="10" dirty="0">
                <a:solidFill>
                  <a:srgbClr val="A9A57C"/>
                </a:solidFill>
                <a:latin typeface="Wingdings"/>
                <a:cs typeface="Wingdings"/>
              </a:rPr>
              <a:t> </a:t>
            </a: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Calculate the Entropy for every attribute.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62940" y="5254117"/>
            <a:ext cx="680647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FF0000"/>
                </a:solidFill>
                <a:latin typeface="Arial"/>
                <a:cs typeface="Arial"/>
              </a:rPr>
              <a:t>Information gain </a:t>
            </a:r>
            <a:r>
              <a:rPr sz="1960" spc="10" dirty="0">
                <a:solidFill>
                  <a:srgbClr val="FF0000"/>
                </a:solidFill>
                <a:latin typeface="Calibri"/>
                <a:cs typeface="Calibri"/>
              </a:rPr>
              <a:t>= </a:t>
            </a:r>
            <a:r>
              <a:rPr sz="1960" b="1" spc="10" dirty="0">
                <a:solidFill>
                  <a:srgbClr val="FF0000"/>
                </a:solidFill>
                <a:latin typeface="Arial"/>
                <a:cs typeface="Arial"/>
              </a:rPr>
              <a:t>Entropy of target - Entropy of attribute 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0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7204156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60" spc="10" dirty="0">
                <a:solidFill>
                  <a:srgbClr val="675E47"/>
                </a:solidFill>
                <a:latin typeface="Cambria"/>
                <a:cs typeface="Cambria"/>
              </a:rPr>
              <a:t>Case Study – Golf Play Dataset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10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" y="1484782"/>
            <a:ext cx="7096124" cy="49625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1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265504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80" spc="10" dirty="0">
                <a:solidFill>
                  <a:srgbClr val="675E47"/>
                </a:solidFill>
                <a:latin typeface="Cambria"/>
                <a:cs typeface="Cambria"/>
              </a:rPr>
              <a:t>Entropy of Target</a:t>
            </a:r>
            <a:endParaRPr sz="4400">
              <a:latin typeface="Cambria"/>
              <a:cs typeface="Cambria"/>
            </a:endParaRPr>
          </a:p>
        </p:txBody>
      </p:sp>
      <p:pic>
        <p:nvPicPr>
          <p:cNvPr id="11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4" y="1556791"/>
            <a:ext cx="7920863" cy="50387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1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82803"/>
            <a:ext cx="5691505" cy="535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30" spc="10" dirty="0">
                <a:solidFill>
                  <a:srgbClr val="675E47"/>
                </a:solidFill>
                <a:latin typeface="Cambria"/>
                <a:cs typeface="Cambria"/>
              </a:rPr>
              <a:t>Frequency Table – 4 Attributes</a:t>
            </a:r>
            <a:endParaRPr sz="3300">
              <a:latin typeface="Cambria"/>
              <a:cs typeface="Cambria"/>
            </a:endParaRPr>
          </a:p>
        </p:txBody>
      </p:sp>
      <p:pic>
        <p:nvPicPr>
          <p:cNvPr id="11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3" y="2132851"/>
            <a:ext cx="7458075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2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53313"/>
            <a:ext cx="3769882" cy="5947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50" spc="10" dirty="0">
                <a:solidFill>
                  <a:srgbClr val="675E47"/>
                </a:solidFill>
                <a:latin typeface="Cambria"/>
                <a:cs typeface="Cambria"/>
              </a:rPr>
              <a:t>Entropy - Outlook</a:t>
            </a:r>
            <a:endParaRPr sz="3800">
              <a:latin typeface="Cambria"/>
              <a:cs typeface="Cambria"/>
            </a:endParaRPr>
          </a:p>
        </p:txBody>
      </p:sp>
      <p:pic>
        <p:nvPicPr>
          <p:cNvPr id="12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7" y="1505839"/>
            <a:ext cx="5256529" cy="2520315"/>
          </a:xfrm>
          <a:prstGeom prst="rect">
            <a:avLst/>
          </a:prstGeom>
        </p:spPr>
      </p:pic>
      <p:pic>
        <p:nvPicPr>
          <p:cNvPr id="122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4" y="4437113"/>
            <a:ext cx="7924800" cy="1381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2940" y="1699285"/>
            <a:ext cx="6548283" cy="2683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2F2B20"/>
                </a:solidFill>
                <a:latin typeface="Arial"/>
                <a:cs typeface="Arial"/>
              </a:rPr>
              <a:t>You are building a  recommendation system and you are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2034794"/>
            <a:ext cx="6635678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2F2B20"/>
                </a:solidFill>
                <a:latin typeface="Arial"/>
                <a:cs typeface="Arial"/>
              </a:rPr>
              <a:t>suppose to provide recommendations of suggesting App 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2940" y="2370074"/>
            <a:ext cx="3950118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based on Gender and occupation 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62940" y="3979672"/>
            <a:ext cx="6568733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2F2B20"/>
                </a:solidFill>
                <a:latin typeface="Arial"/>
                <a:cs typeface="Arial"/>
              </a:rPr>
              <a:t>Which one you would suggest for the following people ?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82803"/>
            <a:ext cx="5019421" cy="535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90" spc="10" dirty="0">
                <a:solidFill>
                  <a:srgbClr val="675E47"/>
                </a:solidFill>
                <a:latin typeface="Cambria"/>
                <a:cs typeface="Cambria"/>
              </a:rPr>
              <a:t>Information Gain - Outlook</a:t>
            </a:r>
            <a:endParaRPr sz="3300">
              <a:latin typeface="Cambria"/>
              <a:cs typeface="Cambria"/>
            </a:endParaRPr>
          </a:p>
        </p:txBody>
      </p:sp>
      <p:pic>
        <p:nvPicPr>
          <p:cNvPr id="1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6" y="2132838"/>
            <a:ext cx="6858000" cy="165620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2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53313"/>
            <a:ext cx="6693550" cy="5947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50" spc="10" dirty="0">
                <a:solidFill>
                  <a:srgbClr val="675E47"/>
                </a:solidFill>
                <a:latin typeface="Cambria"/>
                <a:cs typeface="Cambria"/>
              </a:rPr>
              <a:t>Information Gain - All Attributes</a:t>
            </a:r>
            <a:endParaRPr sz="3800">
              <a:latin typeface="Cambria"/>
              <a:cs typeface="Cambria"/>
            </a:endParaRPr>
          </a:p>
        </p:txBody>
      </p:sp>
      <p:pic>
        <p:nvPicPr>
          <p:cNvPr id="13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3" y="1916836"/>
            <a:ext cx="7410450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529156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910" spc="10" dirty="0">
                <a:solidFill>
                  <a:srgbClr val="675E47"/>
                </a:solidFill>
                <a:latin typeface="Cambria"/>
                <a:cs typeface="Cambria"/>
              </a:rPr>
              <a:t> Construction of Tree</a:t>
            </a:r>
            <a:r>
              <a:rPr sz="4510" spc="10" dirty="0">
                <a:solidFill>
                  <a:srgbClr val="675E47"/>
                </a:solidFill>
                <a:latin typeface="Cambria"/>
                <a:cs typeface="Cambria"/>
              </a:rPr>
              <a:t> </a:t>
            </a:r>
            <a:endParaRPr sz="4500">
              <a:latin typeface="Cambria"/>
              <a:cs typeface="Cambria"/>
            </a:endParaRPr>
          </a:p>
        </p:txBody>
      </p:sp>
      <p:pic>
        <p:nvPicPr>
          <p:cNvPr id="1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13" y="1628775"/>
            <a:ext cx="5586984" cy="294627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3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3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pic>
        <p:nvPicPr>
          <p:cNvPr id="13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" y="980694"/>
            <a:ext cx="699135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4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2204421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Overcast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14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1" y="1700784"/>
            <a:ext cx="3447160" cy="1440180"/>
          </a:xfrm>
          <a:prstGeom prst="rect">
            <a:avLst/>
          </a:prstGeom>
        </p:spPr>
      </p:pic>
      <p:pic>
        <p:nvPicPr>
          <p:cNvPr id="14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46" y="1556766"/>
            <a:ext cx="3991610" cy="3604387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4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4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1616157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Sunny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14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55" y="3428951"/>
            <a:ext cx="5161914" cy="3312414"/>
          </a:xfrm>
          <a:prstGeom prst="rect">
            <a:avLst/>
          </a:prstGeom>
        </p:spPr>
      </p:pic>
      <p:pic>
        <p:nvPicPr>
          <p:cNvPr id="14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34" y="1591182"/>
            <a:ext cx="3459099" cy="171475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5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1616157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Sunny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15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6" y="1628800"/>
            <a:ext cx="6704203" cy="40767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5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529156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spc="10" dirty="0">
                <a:solidFill>
                  <a:srgbClr val="675E47"/>
                </a:solidFill>
                <a:latin typeface="Cambria"/>
                <a:cs typeface="Cambria"/>
              </a:rPr>
              <a:t>Construction of Tree </a:t>
            </a: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 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15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1" y="1290078"/>
            <a:ext cx="7277862" cy="48577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5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1482045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Rainy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16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" y="1412773"/>
            <a:ext cx="7645146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6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23610"/>
            <a:ext cx="4753916" cy="65586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220" spc="10" dirty="0">
                <a:solidFill>
                  <a:srgbClr val="675E47"/>
                </a:solidFill>
                <a:latin typeface="Cambria"/>
                <a:cs typeface="Cambria"/>
              </a:rPr>
              <a:t> Final Tree Structure</a:t>
            </a:r>
            <a:endParaRPr sz="4200">
              <a:latin typeface="Cambria"/>
              <a:cs typeface="Cambria"/>
            </a:endParaRPr>
          </a:p>
        </p:txBody>
      </p:sp>
      <p:pic>
        <p:nvPicPr>
          <p:cNvPr id="16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" y="1484782"/>
            <a:ext cx="6276975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7006037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50" spc="10" dirty="0">
                <a:solidFill>
                  <a:srgbClr val="675E47"/>
                </a:solidFill>
                <a:latin typeface="Cambria"/>
                <a:cs typeface="Cambria"/>
              </a:rPr>
              <a:t> Recommendation System - 1</a:t>
            </a:r>
            <a:endParaRPr sz="4400">
              <a:latin typeface="Cambria"/>
              <a:cs typeface="Cambria"/>
            </a:endParaRPr>
          </a:p>
        </p:txBody>
      </p:sp>
      <p:pic>
        <p:nvPicPr>
          <p:cNvPr id="1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5" y="1844802"/>
            <a:ext cx="3003804" cy="2431161"/>
          </a:xfrm>
          <a:prstGeom prst="rect">
            <a:avLst/>
          </a:prstGeom>
        </p:spPr>
      </p:pic>
      <p:pic>
        <p:nvPicPr>
          <p:cNvPr id="1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5" y="1844802"/>
            <a:ext cx="3620261" cy="338442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6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6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248223"/>
            <a:ext cx="4910156" cy="5951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30" spc="10" dirty="0">
                <a:solidFill>
                  <a:srgbClr val="675E47"/>
                </a:solidFill>
                <a:latin typeface="Cambria"/>
                <a:cs typeface="Cambria"/>
              </a:rPr>
              <a:t>Predict the Play – D15 ?</a:t>
            </a:r>
            <a:endParaRPr sz="3700">
              <a:latin typeface="Cambria"/>
              <a:cs typeface="Cambria"/>
            </a:endParaRPr>
          </a:p>
        </p:txBody>
      </p:sp>
      <p:pic>
        <p:nvPicPr>
          <p:cNvPr id="16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423" y="2596045"/>
            <a:ext cx="4537837" cy="3456432"/>
          </a:xfrm>
          <a:prstGeom prst="rect">
            <a:avLst/>
          </a:prstGeom>
        </p:spPr>
      </p:pic>
      <p:pic>
        <p:nvPicPr>
          <p:cNvPr id="16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6" y="1503565"/>
            <a:ext cx="5494782" cy="8640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7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442696"/>
            <a:ext cx="4910089" cy="5947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30" spc="10" dirty="0">
                <a:solidFill>
                  <a:srgbClr val="675E47"/>
                </a:solidFill>
                <a:latin typeface="Cambria"/>
                <a:cs typeface="Cambria"/>
              </a:rPr>
              <a:t>Predict the Play – D15 ?</a:t>
            </a:r>
            <a:endParaRPr sz="3700">
              <a:latin typeface="Cambria"/>
              <a:cs typeface="Cambria"/>
            </a:endParaRPr>
          </a:p>
        </p:txBody>
      </p:sp>
      <p:pic>
        <p:nvPicPr>
          <p:cNvPr id="17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65" y="2564854"/>
            <a:ext cx="4726940" cy="3600450"/>
          </a:xfrm>
          <a:prstGeom prst="rect">
            <a:avLst/>
          </a:prstGeom>
        </p:spPr>
      </p:pic>
      <p:pic>
        <p:nvPicPr>
          <p:cNvPr id="17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" y="1628851"/>
            <a:ext cx="5187696" cy="70883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7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82803"/>
            <a:ext cx="7013194" cy="535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30" spc="10" dirty="0">
                <a:solidFill>
                  <a:srgbClr val="675E47"/>
                </a:solidFill>
                <a:latin typeface="Cambria"/>
                <a:cs typeface="Cambria"/>
              </a:rPr>
              <a:t>Decision Rules – Traditional approach</a:t>
            </a:r>
            <a:endParaRPr sz="3300">
              <a:latin typeface="Cambria"/>
              <a:cs typeface="Cambria"/>
            </a:endParaRPr>
          </a:p>
        </p:txBody>
      </p:sp>
      <p:pic>
        <p:nvPicPr>
          <p:cNvPr id="17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33" y="1772818"/>
            <a:ext cx="7056755" cy="46577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8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53313"/>
            <a:ext cx="6135765" cy="5947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50" spc="10" dirty="0">
                <a:solidFill>
                  <a:srgbClr val="675E47"/>
                </a:solidFill>
                <a:latin typeface="Cambria"/>
                <a:cs typeface="Cambria"/>
              </a:rPr>
              <a:t>Finding Root using Gini Index</a:t>
            </a:r>
            <a:endParaRPr sz="38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3309112"/>
            <a:ext cx="275710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A9A57C"/>
                </a:solidFill>
                <a:latin typeface="Calibri"/>
                <a:cs typeface="Calibri"/>
              </a:rPr>
              <a:t>1.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120444" y="3309112"/>
            <a:ext cx="6295881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The steps to build the tree using </a:t>
            </a:r>
            <a:r>
              <a:rPr sz="2200" b="1" spc="10" dirty="0">
                <a:solidFill>
                  <a:srgbClr val="2F2B20"/>
                </a:solidFill>
                <a:latin typeface="Arial"/>
                <a:cs typeface="Arial"/>
              </a:rPr>
              <a:t>Gini Index </a:t>
            </a: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approach is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120444" y="3644392"/>
            <a:ext cx="6588240" cy="2788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same as the Entropy with the only change in the Formula.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662940" y="4046728"/>
            <a:ext cx="275710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A9A57C"/>
                </a:solidFill>
                <a:latin typeface="Calibri"/>
                <a:cs typeface="Calibri"/>
              </a:rPr>
              <a:t>2.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1120444" y="4046728"/>
            <a:ext cx="688632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In Gini the attribute with the lowest Gini score is used as the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120444" y="4382389"/>
            <a:ext cx="707630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ROOT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62940" y="4784725"/>
            <a:ext cx="275710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A9A57C"/>
                </a:solidFill>
                <a:latin typeface="Calibri"/>
                <a:cs typeface="Calibri"/>
              </a:rPr>
              <a:t>3.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1120444" y="4784725"/>
            <a:ext cx="6427033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Gini Index is the default method of building the Decision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120444" y="5120005"/>
            <a:ext cx="553707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Tree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18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2" y="1484757"/>
            <a:ext cx="3078480" cy="173964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8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8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078053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10" spc="10" dirty="0">
                <a:solidFill>
                  <a:srgbClr val="675E47"/>
                </a:solidFill>
                <a:latin typeface="Cambria"/>
                <a:cs typeface="Cambria"/>
              </a:rPr>
              <a:t>Continuous Data</a:t>
            </a:r>
            <a:endParaRPr sz="45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035929" y="3711448"/>
            <a:ext cx="351446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b="1" spc="10" dirty="0">
                <a:solidFill>
                  <a:srgbClr val="002060"/>
                </a:solidFill>
                <a:latin typeface="Arial"/>
                <a:cs typeface="Arial"/>
              </a:rPr>
              <a:t>Or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8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86" y="2580767"/>
            <a:ext cx="4615688" cy="2736342"/>
          </a:xfrm>
          <a:prstGeom prst="rect">
            <a:avLst/>
          </a:prstGeom>
        </p:spPr>
      </p:pic>
      <p:pic>
        <p:nvPicPr>
          <p:cNvPr id="18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539" y="1412748"/>
            <a:ext cx="2773807" cy="1323340"/>
          </a:xfrm>
          <a:prstGeom prst="rect">
            <a:avLst/>
          </a:prstGeom>
        </p:spPr>
      </p:pic>
      <p:pic>
        <p:nvPicPr>
          <p:cNvPr id="188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141" y="4222813"/>
            <a:ext cx="2664333" cy="2188591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9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82803"/>
            <a:ext cx="4015105" cy="535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90" spc="10" dirty="0">
                <a:solidFill>
                  <a:srgbClr val="675E47"/>
                </a:solidFill>
                <a:latin typeface="Cambria"/>
                <a:cs typeface="Cambria"/>
              </a:rPr>
              <a:t>Horizontal vs Vertical</a:t>
            </a:r>
            <a:endParaRPr sz="3300">
              <a:latin typeface="Cambria"/>
              <a:cs typeface="Cambria"/>
            </a:endParaRPr>
          </a:p>
        </p:txBody>
      </p:sp>
      <p:pic>
        <p:nvPicPr>
          <p:cNvPr id="19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0" y="1988820"/>
            <a:ext cx="3731387" cy="2723134"/>
          </a:xfrm>
          <a:prstGeom prst="rect">
            <a:avLst/>
          </a:prstGeom>
        </p:spPr>
      </p:pic>
      <p:pic>
        <p:nvPicPr>
          <p:cNvPr id="19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82" y="1998345"/>
            <a:ext cx="3600450" cy="272808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9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9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82803"/>
            <a:ext cx="4015105" cy="53583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390" spc="10" dirty="0">
                <a:solidFill>
                  <a:srgbClr val="675E47"/>
                </a:solidFill>
                <a:latin typeface="Cambria"/>
                <a:cs typeface="Cambria"/>
              </a:rPr>
              <a:t>Horizontal vs Vertical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2171954" y="5321173"/>
            <a:ext cx="5593117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2F2B20"/>
                </a:solidFill>
                <a:latin typeface="Arial"/>
                <a:cs typeface="Arial"/>
              </a:rPr>
              <a:t>- Vertical seems to be Better as it has less errors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19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0" y="1988820"/>
            <a:ext cx="3731387" cy="2723134"/>
          </a:xfrm>
          <a:prstGeom prst="rect">
            <a:avLst/>
          </a:prstGeom>
        </p:spPr>
      </p:pic>
      <p:pic>
        <p:nvPicPr>
          <p:cNvPr id="19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82" y="1998345"/>
            <a:ext cx="3600450" cy="272808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5365831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50" spc="10" dirty="0">
                <a:solidFill>
                  <a:srgbClr val="675E47"/>
                </a:solidFill>
                <a:latin typeface="Cambria"/>
                <a:cs typeface="Cambria"/>
              </a:rPr>
              <a:t>Construction of a Tree</a:t>
            </a:r>
            <a:endParaRPr sz="4400">
              <a:latin typeface="Cambria"/>
              <a:cs typeface="Cambria"/>
            </a:endParaRPr>
          </a:p>
        </p:txBody>
      </p:sp>
      <p:pic>
        <p:nvPicPr>
          <p:cNvPr id="2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57" y="2492883"/>
            <a:ext cx="3286125" cy="2752725"/>
          </a:xfrm>
          <a:prstGeom prst="rect">
            <a:avLst/>
          </a:prstGeom>
        </p:spPr>
      </p:pic>
      <p:pic>
        <p:nvPicPr>
          <p:cNvPr id="2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1" y="2276856"/>
            <a:ext cx="3829303" cy="281863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0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0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53313"/>
            <a:ext cx="6908433" cy="59478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760" spc="10" dirty="0">
                <a:solidFill>
                  <a:srgbClr val="675E47"/>
                </a:solidFill>
                <a:latin typeface="Cambria"/>
                <a:cs typeface="Cambria"/>
              </a:rPr>
              <a:t>Decision Tree – Manual Structure</a:t>
            </a:r>
            <a:endParaRPr sz="3700">
              <a:latin typeface="Cambria"/>
              <a:cs typeface="Cambria"/>
            </a:endParaRPr>
          </a:p>
        </p:txBody>
      </p:sp>
      <p:pic>
        <p:nvPicPr>
          <p:cNvPr id="20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85874"/>
            <a:ext cx="4343400" cy="3286125"/>
          </a:xfrm>
          <a:prstGeom prst="rect">
            <a:avLst/>
          </a:prstGeom>
        </p:spPr>
      </p:pic>
      <p:pic>
        <p:nvPicPr>
          <p:cNvPr id="208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6" y="1773301"/>
            <a:ext cx="3270123" cy="261429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798904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80" spc="10" dirty="0">
                <a:solidFill>
                  <a:srgbClr val="675E47"/>
                </a:solidFill>
                <a:latin typeface="Cambria"/>
                <a:cs typeface="Cambria"/>
              </a:rPr>
              <a:t>Problem with Trees</a:t>
            </a:r>
            <a:endParaRPr sz="4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1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pic>
        <p:nvPicPr>
          <p:cNvPr id="1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6" y="1484756"/>
            <a:ext cx="3850894" cy="3672459"/>
          </a:xfrm>
          <a:prstGeom prst="rect">
            <a:avLst/>
          </a:prstGeom>
        </p:spPr>
      </p:pic>
      <p:pic>
        <p:nvPicPr>
          <p:cNvPr id="2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717" y="1484757"/>
            <a:ext cx="3309365" cy="252031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1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798904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80" spc="10" dirty="0">
                <a:solidFill>
                  <a:srgbClr val="675E47"/>
                </a:solidFill>
                <a:latin typeface="Cambria"/>
                <a:cs typeface="Cambria"/>
              </a:rPr>
              <a:t>Problem with Trees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2906776"/>
            <a:ext cx="6134391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How will a tree structure look if there are N columns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798904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80" spc="10" dirty="0">
                <a:solidFill>
                  <a:srgbClr val="675E47"/>
                </a:solidFill>
                <a:latin typeface="Cambria"/>
                <a:cs typeface="Cambria"/>
              </a:rPr>
              <a:t>Problem with Trees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2101850"/>
            <a:ext cx="6134391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How will a tree structure look if there are N columns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01" y="2996907"/>
            <a:ext cx="3888486" cy="3058541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2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159070"/>
            <a:ext cx="5094560" cy="1385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50" spc="10" dirty="0">
                <a:solidFill>
                  <a:srgbClr val="675E47"/>
                </a:solidFill>
                <a:latin typeface="Cambria"/>
                <a:cs typeface="Cambria"/>
              </a:rPr>
              <a:t>Problem with Trees -</a:t>
            </a:r>
            <a:endParaRPr sz="4400">
              <a:latin typeface="Cambria"/>
              <a:cs typeface="Cambria"/>
            </a:endParaRPr>
          </a:p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Overfitting</a:t>
            </a:r>
            <a:endParaRPr sz="46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2101850"/>
            <a:ext cx="6231928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How will a tree structure look if there are 30 columns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2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01" y="2996907"/>
            <a:ext cx="3888486" cy="305854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4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25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44855"/>
            <a:ext cx="5522707" cy="61085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860" b="1" spc="10" dirty="0">
                <a:solidFill>
                  <a:srgbClr val="675E47"/>
                </a:solidFill>
                <a:latin typeface="Arial"/>
                <a:cs typeface="Arial"/>
              </a:rPr>
              <a:t>When to stop splitting ? </a:t>
            </a:r>
            <a:endParaRPr sz="3800">
              <a:latin typeface="Cambria"/>
              <a:cs typeface="Cambria"/>
            </a:endParaRPr>
          </a:p>
        </p:txBody>
      </p:sp>
      <p:pic>
        <p:nvPicPr>
          <p:cNvPr id="226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" y="2671572"/>
            <a:ext cx="4320794" cy="2869310"/>
          </a:xfrm>
          <a:prstGeom prst="rect">
            <a:avLst/>
          </a:prstGeom>
        </p:spPr>
      </p:pic>
      <p:pic>
        <p:nvPicPr>
          <p:cNvPr id="227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2" y="2708871"/>
            <a:ext cx="3888485" cy="3058541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3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408235"/>
            <a:ext cx="2363298" cy="56670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b="1" spc="10" dirty="0">
                <a:solidFill>
                  <a:srgbClr val="675E47"/>
                </a:solidFill>
                <a:latin typeface="Arial"/>
                <a:cs typeface="Arial"/>
              </a:rPr>
              <a:t>Pruning  - 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292475" y="1140053"/>
            <a:ext cx="3141993" cy="41616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60" b="1" spc="10" dirty="0">
                <a:solidFill>
                  <a:srgbClr val="675E47"/>
                </a:solidFill>
                <a:latin typeface="Arial"/>
                <a:cs typeface="Arial"/>
              </a:rPr>
              <a:t>To Avoid Overfitting </a:t>
            </a:r>
            <a:endParaRPr sz="25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2041353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b="1" spc="10" dirty="0">
                <a:solidFill>
                  <a:srgbClr val="675E47"/>
                </a:solidFill>
                <a:latin typeface="Arial"/>
                <a:cs typeface="Arial"/>
              </a:rPr>
              <a:t>Pruning</a:t>
            </a:r>
            <a:r>
              <a:rPr sz="4600" b="1" spc="10" dirty="0">
                <a:solidFill>
                  <a:srgbClr val="675E47"/>
                </a:solidFill>
                <a:latin typeface="Arial"/>
                <a:cs typeface="Arial"/>
              </a:rPr>
              <a:t> </a:t>
            </a:r>
            <a:endParaRPr sz="46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2906776"/>
            <a:ext cx="1709203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1. Pre-pruning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2940" y="3242056"/>
            <a:ext cx="1821979" cy="26801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2F2B20"/>
                </a:solidFill>
                <a:latin typeface="Arial"/>
                <a:cs typeface="Arial"/>
              </a:rPr>
              <a:t>2. Post-pruning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2940" y="1817014"/>
            <a:ext cx="3951826" cy="8790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40" spc="10" dirty="0">
                <a:solidFill>
                  <a:srgbClr val="2F2B20"/>
                </a:solidFill>
                <a:latin typeface="Calibri"/>
                <a:cs typeface="Calibri"/>
              </a:rPr>
              <a:t> </a:t>
            </a:r>
            <a:r>
              <a:rPr sz="6539" b="1" spc="10" dirty="0">
                <a:solidFill>
                  <a:srgbClr val="6F664C"/>
                </a:solidFill>
                <a:latin typeface="Arial"/>
                <a:cs typeface="Arial"/>
              </a:rPr>
              <a:t>Ensemble</a:t>
            </a:r>
            <a:endParaRPr sz="6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3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2940" y="1817014"/>
            <a:ext cx="3951826" cy="87903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540" spc="10" dirty="0">
                <a:solidFill>
                  <a:srgbClr val="2F2B20"/>
                </a:solidFill>
                <a:latin typeface="Calibri"/>
                <a:cs typeface="Calibri"/>
              </a:rPr>
              <a:t> </a:t>
            </a:r>
            <a:r>
              <a:rPr sz="6539" b="1" spc="10" dirty="0">
                <a:solidFill>
                  <a:srgbClr val="6F664C"/>
                </a:solidFill>
                <a:latin typeface="Arial"/>
                <a:cs typeface="Arial"/>
              </a:rPr>
              <a:t>Ensemble</a:t>
            </a:r>
            <a:endParaRPr sz="65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4431690"/>
            <a:ext cx="349002" cy="3553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A9A57C"/>
                </a:solidFill>
                <a:latin typeface="Calibri"/>
                <a:cs typeface="Calibri"/>
              </a:rPr>
              <a:t>1.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1806194" y="4431690"/>
            <a:ext cx="1217604" cy="3553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6F664C"/>
                </a:solidFill>
                <a:latin typeface="Calibri"/>
                <a:cs typeface="Calibri"/>
              </a:rPr>
              <a:t>Bagging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62940" y="4943983"/>
            <a:ext cx="349167" cy="3550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A9A57C"/>
                </a:solidFill>
                <a:latin typeface="Calibri"/>
                <a:cs typeface="Calibri"/>
              </a:rPr>
              <a:t>2.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806194" y="4943983"/>
            <a:ext cx="1336407" cy="3550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6F664C"/>
                </a:solidFill>
                <a:latin typeface="Calibri"/>
                <a:cs typeface="Calibri"/>
              </a:rPr>
              <a:t>Boosting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62940" y="5456072"/>
            <a:ext cx="349002" cy="3553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A9A57C"/>
                </a:solidFill>
                <a:latin typeface="Calibri"/>
                <a:cs typeface="Calibri"/>
              </a:rPr>
              <a:t>3.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1806194" y="5456072"/>
            <a:ext cx="1275516" cy="3553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800" spc="10" dirty="0">
                <a:solidFill>
                  <a:srgbClr val="6F664C"/>
                </a:solidFill>
                <a:latin typeface="Calibri"/>
                <a:cs typeface="Calibri"/>
              </a:rPr>
              <a:t>Stacking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4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2479122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Ensemble</a:t>
            </a:r>
            <a:endParaRPr sz="46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1699285"/>
            <a:ext cx="6891135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Machine learning paradigm which combine weak learners to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662940" y="2034794"/>
            <a:ext cx="283429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become a strong learner</a:t>
            </a:r>
            <a:endParaRPr sz="2200">
              <a:latin typeface="Calibri"/>
              <a:cs typeface="Calibri"/>
            </a:endParaRPr>
          </a:p>
        </p:txBody>
      </p:sp>
      <p:pic>
        <p:nvPicPr>
          <p:cNvPr id="24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66" y="3285032"/>
            <a:ext cx="5256530" cy="3248787"/>
          </a:xfrm>
          <a:prstGeom prst="rect">
            <a:avLst/>
          </a:prstGeom>
        </p:spPr>
      </p:pic>
      <p:pic>
        <p:nvPicPr>
          <p:cNvPr id="24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" y="2420886"/>
            <a:ext cx="5256021" cy="72007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4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662940" y="2600960"/>
            <a:ext cx="5705256" cy="507491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3610" b="1" spc="10" dirty="0">
                <a:solidFill>
                  <a:srgbClr val="2F2B20"/>
                </a:solidFill>
                <a:latin typeface="Arial"/>
                <a:cs typeface="Arial"/>
              </a:rPr>
              <a:t>Random Forest </a:t>
            </a:r>
            <a:r>
              <a:rPr sz="3610" spc="10" dirty="0">
                <a:solidFill>
                  <a:srgbClr val="2F2B20"/>
                </a:solidFill>
                <a:latin typeface="Calibri"/>
                <a:cs typeface="Calibri"/>
              </a:rPr>
              <a:t>(</a:t>
            </a:r>
            <a:r>
              <a:rPr sz="3610" i="1" spc="10" dirty="0">
                <a:solidFill>
                  <a:srgbClr val="2F2B20"/>
                </a:solidFill>
                <a:latin typeface="Arial"/>
                <a:cs typeface="Arial"/>
              </a:rPr>
              <a:t>Most used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3210814"/>
            <a:ext cx="2288552" cy="5074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00" i="1" spc="10" dirty="0">
                <a:solidFill>
                  <a:srgbClr val="2F2B20"/>
                </a:solidFill>
                <a:latin typeface="Arial"/>
                <a:cs typeface="Arial"/>
              </a:rPr>
              <a:t>algorithm)</a:t>
            </a:r>
            <a:endParaRPr sz="4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7006037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50" spc="10" dirty="0">
                <a:solidFill>
                  <a:srgbClr val="675E47"/>
                </a:solidFill>
                <a:latin typeface="Cambria"/>
                <a:cs typeface="Cambria"/>
              </a:rPr>
              <a:t> Recommendation System - 2</a:t>
            </a:r>
            <a:endParaRPr sz="4400">
              <a:latin typeface="Cambria"/>
              <a:cs typeface="Cambria"/>
            </a:endParaRPr>
          </a:p>
        </p:txBody>
      </p:sp>
      <p:pic>
        <p:nvPicPr>
          <p:cNvPr id="2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5" y="1844776"/>
            <a:ext cx="4082415" cy="3816477"/>
          </a:xfrm>
          <a:prstGeom prst="rect">
            <a:avLst/>
          </a:prstGeom>
        </p:spPr>
      </p:pic>
      <p:pic>
        <p:nvPicPr>
          <p:cNvPr id="2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54" y="1879600"/>
            <a:ext cx="3297555" cy="2952369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4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5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12" name="text 1"/>
          <p:cNvSpPr txBox="1"/>
          <p:nvPr/>
        </p:nvSpPr>
        <p:spPr>
          <a:xfrm>
            <a:off x="548640" y="155807"/>
            <a:ext cx="6581576" cy="141881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010" b="1" spc="10" dirty="0">
                <a:solidFill>
                  <a:srgbClr val="675E47"/>
                </a:solidFill>
                <a:latin typeface="Arial"/>
                <a:cs typeface="Arial"/>
              </a:rPr>
              <a:t>Random Forest </a:t>
            </a:r>
            <a:r>
              <a:rPr sz="4010" spc="10" dirty="0">
                <a:solidFill>
                  <a:srgbClr val="675E47"/>
                </a:solidFill>
                <a:latin typeface="Cambria"/>
                <a:cs typeface="Cambria"/>
              </a:rPr>
              <a:t>(</a:t>
            </a:r>
            <a:r>
              <a:rPr sz="4410" i="1" spc="10" dirty="0">
                <a:solidFill>
                  <a:srgbClr val="675E47"/>
                </a:solidFill>
                <a:latin typeface="Arial"/>
                <a:cs typeface="Arial"/>
              </a:rPr>
              <a:t>Most used</a:t>
            </a:r>
            <a:endParaRPr sz="44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4800" i="1" spc="10" dirty="0">
                <a:solidFill>
                  <a:srgbClr val="675E47"/>
                </a:solidFill>
                <a:latin typeface="Arial"/>
                <a:cs typeface="Arial"/>
              </a:rPr>
              <a:t>algorithm)</a:t>
            </a:r>
            <a:endParaRPr sz="4800">
              <a:latin typeface="Cambria"/>
              <a:cs typeface="Cambria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62940" y="4526026"/>
            <a:ext cx="2699334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i="1" spc="10" dirty="0">
                <a:solidFill>
                  <a:srgbClr val="2F2B20"/>
                </a:solidFill>
                <a:latin typeface="Arial"/>
                <a:cs typeface="Arial"/>
              </a:rPr>
              <a:t>- </a:t>
            </a:r>
            <a:r>
              <a:rPr sz="2400" spc="10" dirty="0">
                <a:solidFill>
                  <a:srgbClr val="2F2B20"/>
                </a:solidFill>
                <a:latin typeface="Calibri"/>
                <a:cs typeface="Calibri"/>
              </a:rPr>
              <a:t>Bagging Technique</a:t>
            </a:r>
            <a:r>
              <a:rPr sz="2400" i="1" spc="10" dirty="0">
                <a:solidFill>
                  <a:srgbClr val="2F2B20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2F2B20"/>
                </a:solidFill>
                <a:latin typeface="Calibri"/>
                <a:cs typeface="Calibri"/>
              </a:rPr>
              <a:t>(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"/>
          <p:cNvSpPr/>
          <p:nvPr/>
        </p:nvSpPr>
        <p:spPr>
          <a:xfrm>
            <a:off x="3293364" y="4463796"/>
            <a:ext cx="170688" cy="371856"/>
          </a:xfrm>
          <a:custGeom>
            <a:avLst/>
            <a:gdLst/>
            <a:ahLst/>
            <a:cxnLst/>
            <a:rect l="l" t="t" r="r" b="b"/>
            <a:pathLst>
              <a:path w="170688" h="371856">
                <a:moveTo>
                  <a:pt x="0" y="371856"/>
                </a:moveTo>
                <a:lnTo>
                  <a:pt x="0" y="0"/>
                </a:lnTo>
                <a:lnTo>
                  <a:pt x="170688" y="0"/>
                </a:lnTo>
                <a:lnTo>
                  <a:pt x="170688" y="371856"/>
                </a:lnTo>
                <a:lnTo>
                  <a:pt x="0" y="371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text 1"/>
          <p:cNvSpPr txBox="1"/>
          <p:nvPr/>
        </p:nvSpPr>
        <p:spPr>
          <a:xfrm>
            <a:off x="3293999" y="4526026"/>
            <a:ext cx="239877" cy="292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2300">
              <a:latin typeface="Arial"/>
              <a:cs typeface="Arial"/>
            </a:endParaRPr>
          </a:p>
        </p:txBody>
      </p:sp>
      <p:sp>
        <p:nvSpPr>
          <p:cNvPr id="2" name="object 2"/>
          <p:cNvSpPr/>
          <p:nvPr/>
        </p:nvSpPr>
        <p:spPr>
          <a:xfrm>
            <a:off x="3464052" y="4463796"/>
            <a:ext cx="1114044" cy="371856"/>
          </a:xfrm>
          <a:custGeom>
            <a:avLst/>
            <a:gdLst/>
            <a:ahLst/>
            <a:cxnLst/>
            <a:rect l="l" t="t" r="r" b="b"/>
            <a:pathLst>
              <a:path w="1114044" h="371856">
                <a:moveTo>
                  <a:pt x="0" y="371856"/>
                </a:moveTo>
                <a:lnTo>
                  <a:pt x="0" y="0"/>
                </a:lnTo>
                <a:lnTo>
                  <a:pt x="1114044" y="0"/>
                </a:lnTo>
                <a:lnTo>
                  <a:pt x="1114044" y="371856"/>
                </a:lnTo>
                <a:lnTo>
                  <a:pt x="0" y="371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text 1"/>
          <p:cNvSpPr txBox="1"/>
          <p:nvPr/>
        </p:nvSpPr>
        <p:spPr>
          <a:xfrm>
            <a:off x="3464687" y="4526026"/>
            <a:ext cx="111556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1C1C1C"/>
                </a:solidFill>
                <a:latin typeface="Calibri"/>
                <a:cs typeface="Calibri"/>
              </a:rPr>
              <a:t>ootstrap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8096" y="4463796"/>
            <a:ext cx="443484" cy="371856"/>
          </a:xfrm>
          <a:custGeom>
            <a:avLst/>
            <a:gdLst/>
            <a:ahLst/>
            <a:cxnLst/>
            <a:rect l="l" t="t" r="r" b="b"/>
            <a:pathLst>
              <a:path w="443484" h="371856">
                <a:moveTo>
                  <a:pt x="0" y="371856"/>
                </a:moveTo>
                <a:lnTo>
                  <a:pt x="0" y="0"/>
                </a:lnTo>
                <a:lnTo>
                  <a:pt x="443484" y="0"/>
                </a:lnTo>
                <a:lnTo>
                  <a:pt x="443484" y="371856"/>
                </a:lnTo>
                <a:lnTo>
                  <a:pt x="0" y="371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text 1"/>
          <p:cNvSpPr txBox="1"/>
          <p:nvPr/>
        </p:nvSpPr>
        <p:spPr>
          <a:xfrm>
            <a:off x="4578985" y="4526026"/>
            <a:ext cx="511759" cy="292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50" b="1" spc="10" dirty="0">
                <a:solidFill>
                  <a:srgbClr val="FF0000"/>
                </a:solidFill>
                <a:latin typeface="Arial"/>
                <a:cs typeface="Arial"/>
              </a:rPr>
              <a:t>agg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1580" y="4463796"/>
            <a:ext cx="637032" cy="371856"/>
          </a:xfrm>
          <a:custGeom>
            <a:avLst/>
            <a:gdLst/>
            <a:ahLst/>
            <a:cxnLst/>
            <a:rect l="l" t="t" r="r" b="b"/>
            <a:pathLst>
              <a:path w="637032" h="371856">
                <a:moveTo>
                  <a:pt x="0" y="371856"/>
                </a:moveTo>
                <a:lnTo>
                  <a:pt x="0" y="0"/>
                </a:lnTo>
                <a:lnTo>
                  <a:pt x="637032" y="0"/>
                </a:lnTo>
                <a:lnTo>
                  <a:pt x="637032" y="371856"/>
                </a:lnTo>
                <a:lnTo>
                  <a:pt x="0" y="371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text 1"/>
          <p:cNvSpPr txBox="1"/>
          <p:nvPr/>
        </p:nvSpPr>
        <p:spPr>
          <a:xfrm>
            <a:off x="5022469" y="4526026"/>
            <a:ext cx="705917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1C1C1C"/>
                </a:solidFill>
                <a:latin typeface="Calibri"/>
                <a:cs typeface="Calibri"/>
              </a:rPr>
              <a:t>regat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58612" y="4463796"/>
            <a:ext cx="382524" cy="371856"/>
          </a:xfrm>
          <a:custGeom>
            <a:avLst/>
            <a:gdLst/>
            <a:ahLst/>
            <a:cxnLst/>
            <a:rect l="l" t="t" r="r" b="b"/>
            <a:pathLst>
              <a:path w="382524" h="371856">
                <a:moveTo>
                  <a:pt x="0" y="371856"/>
                </a:moveTo>
                <a:lnTo>
                  <a:pt x="0" y="0"/>
                </a:lnTo>
                <a:lnTo>
                  <a:pt x="382524" y="0"/>
                </a:lnTo>
                <a:lnTo>
                  <a:pt x="382524" y="371856"/>
                </a:lnTo>
                <a:lnTo>
                  <a:pt x="0" y="371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text 1"/>
          <p:cNvSpPr txBox="1"/>
          <p:nvPr/>
        </p:nvSpPr>
        <p:spPr>
          <a:xfrm>
            <a:off x="5659501" y="4526026"/>
            <a:ext cx="452018" cy="292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80" b="1" spc="10" dirty="0">
                <a:solidFill>
                  <a:srgbClr val="FF0000"/>
                </a:solidFill>
                <a:latin typeface="Arial"/>
                <a:cs typeface="Arial"/>
              </a:rPr>
              <a:t>ing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41136" y="4463796"/>
            <a:ext cx="67056" cy="371856"/>
          </a:xfrm>
          <a:custGeom>
            <a:avLst/>
            <a:gdLst/>
            <a:ahLst/>
            <a:cxnLst/>
            <a:rect l="l" t="t" r="r" b="b"/>
            <a:pathLst>
              <a:path w="67056" h="371856">
                <a:moveTo>
                  <a:pt x="0" y="371856"/>
                </a:moveTo>
                <a:lnTo>
                  <a:pt x="0" y="0"/>
                </a:lnTo>
                <a:lnTo>
                  <a:pt x="67056" y="0"/>
                </a:lnTo>
                <a:lnTo>
                  <a:pt x="67056" y="371856"/>
                </a:lnTo>
                <a:lnTo>
                  <a:pt x="0" y="371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08192" y="4463796"/>
            <a:ext cx="92964" cy="371856"/>
          </a:xfrm>
          <a:custGeom>
            <a:avLst/>
            <a:gdLst/>
            <a:ahLst/>
            <a:cxnLst/>
            <a:rect l="l" t="t" r="r" b="b"/>
            <a:pathLst>
              <a:path w="92964" h="371856">
                <a:moveTo>
                  <a:pt x="0" y="371856"/>
                </a:moveTo>
                <a:lnTo>
                  <a:pt x="0" y="0"/>
                </a:lnTo>
                <a:lnTo>
                  <a:pt x="92964" y="0"/>
                </a:lnTo>
                <a:lnTo>
                  <a:pt x="92964" y="371856"/>
                </a:lnTo>
                <a:lnTo>
                  <a:pt x="0" y="371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text 1"/>
          <p:cNvSpPr txBox="1"/>
          <p:nvPr/>
        </p:nvSpPr>
        <p:spPr>
          <a:xfrm>
            <a:off x="6109081" y="4526026"/>
            <a:ext cx="162153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1C1C1C"/>
                </a:solidFill>
                <a:latin typeface="Calibri"/>
                <a:cs typeface="Calibri"/>
              </a:rPr>
              <a:t>-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01156" y="4463796"/>
            <a:ext cx="70104" cy="371856"/>
          </a:xfrm>
          <a:custGeom>
            <a:avLst/>
            <a:gdLst/>
            <a:ahLst/>
            <a:cxnLst/>
            <a:rect l="l" t="t" r="r" b="b"/>
            <a:pathLst>
              <a:path w="70104" h="371856">
                <a:moveTo>
                  <a:pt x="0" y="371856"/>
                </a:moveTo>
                <a:lnTo>
                  <a:pt x="0" y="0"/>
                </a:lnTo>
                <a:lnTo>
                  <a:pt x="70104" y="0"/>
                </a:lnTo>
                <a:lnTo>
                  <a:pt x="70104" y="371856"/>
                </a:lnTo>
                <a:lnTo>
                  <a:pt x="0" y="371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71260" y="4463796"/>
            <a:ext cx="170688" cy="371856"/>
          </a:xfrm>
          <a:custGeom>
            <a:avLst/>
            <a:gdLst/>
            <a:ahLst/>
            <a:cxnLst/>
            <a:rect l="l" t="t" r="r" b="b"/>
            <a:pathLst>
              <a:path w="170688" h="371856">
                <a:moveTo>
                  <a:pt x="0" y="371856"/>
                </a:moveTo>
                <a:lnTo>
                  <a:pt x="0" y="0"/>
                </a:lnTo>
                <a:lnTo>
                  <a:pt x="170688" y="0"/>
                </a:lnTo>
                <a:lnTo>
                  <a:pt x="170688" y="371856"/>
                </a:lnTo>
                <a:lnTo>
                  <a:pt x="0" y="371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text 1"/>
          <p:cNvSpPr txBox="1"/>
          <p:nvPr/>
        </p:nvSpPr>
        <p:spPr>
          <a:xfrm>
            <a:off x="6272530" y="4526026"/>
            <a:ext cx="239877" cy="292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370" b="1" spc="10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2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41948" y="4463796"/>
            <a:ext cx="826007" cy="371856"/>
          </a:xfrm>
          <a:custGeom>
            <a:avLst/>
            <a:gdLst/>
            <a:ahLst/>
            <a:cxnLst/>
            <a:rect l="l" t="t" r="r" b="b"/>
            <a:pathLst>
              <a:path w="826007" h="371856">
                <a:moveTo>
                  <a:pt x="0" y="371856"/>
                </a:moveTo>
                <a:lnTo>
                  <a:pt x="0" y="0"/>
                </a:lnTo>
                <a:lnTo>
                  <a:pt x="826007" y="0"/>
                </a:lnTo>
                <a:lnTo>
                  <a:pt x="826007" y="371856"/>
                </a:lnTo>
                <a:lnTo>
                  <a:pt x="0" y="371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text 1"/>
          <p:cNvSpPr txBox="1"/>
          <p:nvPr/>
        </p:nvSpPr>
        <p:spPr>
          <a:xfrm>
            <a:off x="6443218" y="4526026"/>
            <a:ext cx="894892" cy="292913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30" b="1" spc="10" dirty="0">
                <a:solidFill>
                  <a:srgbClr val="FF0000"/>
                </a:solidFill>
                <a:latin typeface="Arial"/>
                <a:cs typeface="Arial"/>
              </a:rPr>
              <a:t>agging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67956" y="4463796"/>
            <a:ext cx="92964" cy="371856"/>
          </a:xfrm>
          <a:custGeom>
            <a:avLst/>
            <a:gdLst/>
            <a:ahLst/>
            <a:cxnLst/>
            <a:rect l="l" t="t" r="r" b="b"/>
            <a:pathLst>
              <a:path w="92964" h="371856">
                <a:moveTo>
                  <a:pt x="0" y="371856"/>
                </a:moveTo>
                <a:lnTo>
                  <a:pt x="0" y="0"/>
                </a:lnTo>
                <a:lnTo>
                  <a:pt x="92964" y="0"/>
                </a:lnTo>
                <a:lnTo>
                  <a:pt x="92964" y="371856"/>
                </a:lnTo>
                <a:lnTo>
                  <a:pt x="0" y="3718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text 1"/>
          <p:cNvSpPr txBox="1"/>
          <p:nvPr/>
        </p:nvSpPr>
        <p:spPr>
          <a:xfrm>
            <a:off x="7269226" y="4526026"/>
            <a:ext cx="161849" cy="30480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400" spc="10" dirty="0">
                <a:solidFill>
                  <a:srgbClr val="1C1C1C"/>
                </a:solidFill>
                <a:latin typeface="Calibri"/>
                <a:cs typeface="Calibri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5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pic>
        <p:nvPicPr>
          <p:cNvPr id="25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79" y="404749"/>
            <a:ext cx="8017002" cy="504050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5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5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pic>
        <p:nvPicPr>
          <p:cNvPr id="25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" y="1052703"/>
            <a:ext cx="7272782" cy="433692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6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428588"/>
            <a:ext cx="6598145" cy="8538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570" b="1" spc="10" dirty="0">
                <a:solidFill>
                  <a:srgbClr val="675E47"/>
                </a:solidFill>
                <a:latin typeface="Arial"/>
                <a:cs typeface="Arial"/>
              </a:rPr>
              <a:t>HOW THE RANDOM FOREST ALGORITHM</a:t>
            </a:r>
            <a:endParaRPr sz="2500">
              <a:latin typeface="Arial"/>
              <a:cs typeface="Arial"/>
            </a:endParaRPr>
          </a:p>
          <a:p>
            <a:pPr marL="0">
              <a:lnSpc>
                <a:spcPct val="100000"/>
              </a:lnSpc>
            </a:pPr>
            <a:r>
              <a:rPr sz="2900" b="1" spc="10" dirty="0">
                <a:solidFill>
                  <a:srgbClr val="675E47"/>
                </a:solidFill>
                <a:latin typeface="Arial"/>
                <a:cs typeface="Arial"/>
              </a:rPr>
              <a:t>WORKS IN MACHINE LEARNING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548640" y="4918837"/>
            <a:ext cx="3603916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- Supervised learning algorithm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548640" y="5321173"/>
            <a:ext cx="4674018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00" b="1" spc="10" dirty="0">
                <a:solidFill>
                  <a:srgbClr val="2F2B20"/>
                </a:solidFill>
                <a:latin typeface="Arial"/>
                <a:cs typeface="Arial"/>
              </a:rPr>
              <a:t>- Regression and classification problems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26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03" y="1700784"/>
            <a:ext cx="4608449" cy="2590800"/>
          </a:xfrm>
          <a:prstGeom prst="rect">
            <a:avLst/>
          </a:prstGeom>
        </p:spPr>
      </p:pic>
      <p:pic>
        <p:nvPicPr>
          <p:cNvPr id="26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97" y="1405509"/>
            <a:ext cx="1524000" cy="318135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6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2152605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Bagging 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26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694" y="1700746"/>
            <a:ext cx="5544566" cy="43205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6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7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7239208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210" b="1" spc="10" dirty="0">
                <a:solidFill>
                  <a:srgbClr val="675E47"/>
                </a:solidFill>
                <a:latin typeface="Arial"/>
                <a:cs typeface="Arial"/>
              </a:rPr>
              <a:t>Random Forest pseudocode</a:t>
            </a:r>
            <a:endParaRPr sz="42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2058621"/>
            <a:ext cx="6396520" cy="3221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A9A57C"/>
                </a:solidFill>
                <a:latin typeface="Arial"/>
                <a:cs typeface="Arial"/>
              </a:rPr>
              <a:t>•  </a:t>
            </a: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Randomly select </a:t>
            </a:r>
            <a:r>
              <a:rPr sz="2200" b="1" spc="10" dirty="0">
                <a:solidFill>
                  <a:srgbClr val="2F2B20"/>
                </a:solidFill>
                <a:latin typeface="Arial"/>
                <a:cs typeface="Arial"/>
              </a:rPr>
              <a:t>“k”</a:t>
            </a: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 features from total </a:t>
            </a:r>
            <a:r>
              <a:rPr sz="2200" b="1" spc="10" dirty="0">
                <a:solidFill>
                  <a:srgbClr val="2F2B20"/>
                </a:solidFill>
                <a:latin typeface="Arial"/>
                <a:cs typeface="Arial"/>
              </a:rPr>
              <a:t>“m”</a:t>
            </a: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 features.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960424" y="2491994"/>
            <a:ext cx="1511364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70" spc="10" dirty="0">
                <a:solidFill>
                  <a:srgbClr val="2F2B20"/>
                </a:solidFill>
                <a:latin typeface="Calibri"/>
                <a:cs typeface="Calibri"/>
              </a:rPr>
              <a:t>Where </a:t>
            </a:r>
            <a:r>
              <a:rPr sz="1970" b="1" spc="10" dirty="0">
                <a:solidFill>
                  <a:srgbClr val="2F2B20"/>
                </a:solidFill>
                <a:latin typeface="Arial"/>
                <a:cs typeface="Arial"/>
              </a:rPr>
              <a:t>k &lt;&lt; m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1463294" y="2999740"/>
            <a:ext cx="4777981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2F2B20"/>
                </a:solidFill>
                <a:latin typeface="Calibri"/>
                <a:cs typeface="Calibri"/>
              </a:rPr>
              <a:t>For classification a good default is: k = sqrt(m)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1463294" y="3304540"/>
            <a:ext cx="4192765" cy="2545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00" spc="10" dirty="0">
                <a:solidFill>
                  <a:srgbClr val="2F2B20"/>
                </a:solidFill>
                <a:latin typeface="Calibri"/>
                <a:cs typeface="Calibri"/>
              </a:rPr>
              <a:t>For regression a good default is: k = m/3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62940" y="4005023"/>
            <a:ext cx="5718339" cy="3221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40" spc="10" dirty="0">
                <a:solidFill>
                  <a:srgbClr val="A9A57C"/>
                </a:solidFill>
                <a:latin typeface="Arial"/>
                <a:cs typeface="Arial"/>
              </a:rPr>
              <a:t>•  </a:t>
            </a:r>
            <a:r>
              <a:rPr sz="2140" spc="10" dirty="0">
                <a:solidFill>
                  <a:srgbClr val="2F2B20"/>
                </a:solidFill>
                <a:latin typeface="Calibri"/>
                <a:cs typeface="Calibri"/>
              </a:rPr>
              <a:t>Among the</a:t>
            </a:r>
            <a:r>
              <a:rPr sz="2140" b="1" spc="10" dirty="0">
                <a:solidFill>
                  <a:srgbClr val="2F2B20"/>
                </a:solidFill>
                <a:latin typeface="Arial"/>
                <a:cs typeface="Arial"/>
              </a:rPr>
              <a:t> “k”</a:t>
            </a:r>
            <a:r>
              <a:rPr sz="2140" spc="10" dirty="0">
                <a:solidFill>
                  <a:srgbClr val="2F2B20"/>
                </a:solidFill>
                <a:latin typeface="Calibri"/>
                <a:cs typeface="Calibri"/>
              </a:rPr>
              <a:t> features, calculate the node </a:t>
            </a:r>
            <a:r>
              <a:rPr sz="2140" b="1" spc="10" dirty="0">
                <a:solidFill>
                  <a:srgbClr val="2F2B20"/>
                </a:solidFill>
                <a:latin typeface="Arial"/>
                <a:cs typeface="Arial"/>
              </a:rPr>
              <a:t>“d”</a:t>
            </a:r>
            <a:r>
              <a:rPr sz="2140" spc="10" dirty="0">
                <a:solidFill>
                  <a:srgbClr val="2F2B20"/>
                </a:solidFill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662940" y="4407741"/>
            <a:ext cx="4329595" cy="3221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spc="10" dirty="0">
                <a:solidFill>
                  <a:srgbClr val="A9A57C"/>
                </a:solidFill>
                <a:latin typeface="Arial"/>
                <a:cs typeface="Arial"/>
              </a:rPr>
              <a:t>•  </a:t>
            </a: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Split the node into </a:t>
            </a:r>
            <a:r>
              <a:rPr sz="2110" b="1" spc="10" dirty="0">
                <a:solidFill>
                  <a:srgbClr val="2F2B20"/>
                </a:solidFill>
                <a:latin typeface="Arial"/>
                <a:cs typeface="Arial"/>
              </a:rPr>
              <a:t>daughter nodes</a:t>
            </a: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662940" y="4810077"/>
            <a:ext cx="2460916" cy="32212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A9A57C"/>
                </a:solidFill>
                <a:latin typeface="Arial"/>
                <a:cs typeface="Arial"/>
              </a:rPr>
              <a:t>•  </a:t>
            </a: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Repeat </a:t>
            </a:r>
            <a:r>
              <a:rPr sz="2200" b="1" spc="10" dirty="0">
                <a:solidFill>
                  <a:srgbClr val="2F2B20"/>
                </a:solidFill>
                <a:latin typeface="Arial"/>
                <a:cs typeface="Arial"/>
              </a:rPr>
              <a:t>1 to 3</a:t>
            </a: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 steps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662940" y="5212413"/>
            <a:ext cx="376504" cy="3109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A9A57C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891844" y="5255641"/>
            <a:ext cx="700197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Build forest by repeating steps </a:t>
            </a:r>
            <a:r>
              <a:rPr sz="2200" b="1" spc="10" dirty="0">
                <a:solidFill>
                  <a:srgbClr val="2F2B20"/>
                </a:solidFill>
                <a:latin typeface="Arial"/>
                <a:cs typeface="Arial"/>
              </a:rPr>
              <a:t>1 to 4</a:t>
            </a: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 for “n” number times to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891844" y="5590946"/>
            <a:ext cx="3231825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spc="10" dirty="0">
                <a:solidFill>
                  <a:srgbClr val="2F2B20"/>
                </a:solidFill>
                <a:latin typeface="Calibri"/>
                <a:cs typeface="Calibri"/>
              </a:rPr>
              <a:t>create </a:t>
            </a:r>
            <a:r>
              <a:rPr sz="2050" b="1" spc="10" dirty="0">
                <a:solidFill>
                  <a:srgbClr val="2F2B20"/>
                </a:solidFill>
                <a:latin typeface="Arial"/>
                <a:cs typeface="Arial"/>
              </a:rPr>
              <a:t>“n” number of trees</a:t>
            </a:r>
            <a:r>
              <a:rPr sz="2050" spc="10" dirty="0">
                <a:solidFill>
                  <a:srgbClr val="2F2B2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7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35869"/>
            <a:ext cx="2823546" cy="651740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00" b="1" spc="10" dirty="0">
                <a:solidFill>
                  <a:srgbClr val="675E47"/>
                </a:solidFill>
                <a:latin typeface="Arial"/>
                <a:cs typeface="Arial"/>
              </a:rPr>
              <a:t>Key Points</a:t>
            </a:r>
            <a:endParaRPr sz="4300">
              <a:latin typeface="Arial"/>
              <a:cs typeface="Arial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1656010"/>
            <a:ext cx="376915" cy="31130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A9A57C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text 1"/>
          <p:cNvSpPr txBox="1"/>
          <p:nvPr/>
        </p:nvSpPr>
        <p:spPr>
          <a:xfrm>
            <a:off x="891844" y="1699285"/>
            <a:ext cx="1924232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Majority voting</a:t>
            </a:r>
            <a:r>
              <a:rPr sz="1960" spc="10" dirty="0">
                <a:solidFill>
                  <a:srgbClr val="2F2B20"/>
                </a:solidFill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text 1"/>
          <p:cNvSpPr txBox="1"/>
          <p:nvPr/>
        </p:nvSpPr>
        <p:spPr>
          <a:xfrm>
            <a:off x="662940" y="2058621"/>
            <a:ext cx="376504" cy="31096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A9A57C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text 1"/>
          <p:cNvSpPr txBox="1"/>
          <p:nvPr/>
        </p:nvSpPr>
        <p:spPr>
          <a:xfrm>
            <a:off x="891844" y="2101850"/>
            <a:ext cx="656385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050" b="1" spc="10" dirty="0">
                <a:solidFill>
                  <a:srgbClr val="2F2B20"/>
                </a:solidFill>
                <a:latin typeface="Arial"/>
                <a:cs typeface="Arial"/>
              </a:rPr>
              <a:t>Higher the number</a:t>
            </a:r>
            <a:r>
              <a:rPr sz="2050" spc="10" dirty="0">
                <a:solidFill>
                  <a:srgbClr val="2F2B20"/>
                </a:solidFill>
                <a:latin typeface="Calibri"/>
                <a:cs typeface="Calibri"/>
              </a:rPr>
              <a:t> of trees in the forest = </a:t>
            </a:r>
            <a:r>
              <a:rPr sz="2050" b="1" spc="10" dirty="0">
                <a:solidFill>
                  <a:srgbClr val="2F2B20"/>
                </a:solidFill>
                <a:latin typeface="Arial"/>
                <a:cs typeface="Arial"/>
              </a:rPr>
              <a:t>High accuracy</a:t>
            </a:r>
            <a:r>
              <a:rPr sz="2050" spc="10" dirty="0">
                <a:solidFill>
                  <a:srgbClr val="2F2B20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text 1"/>
          <p:cNvSpPr txBox="1"/>
          <p:nvPr/>
        </p:nvSpPr>
        <p:spPr>
          <a:xfrm>
            <a:off x="662940" y="2863547"/>
            <a:ext cx="376504" cy="3109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A9A57C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text 1"/>
          <p:cNvSpPr txBox="1"/>
          <p:nvPr/>
        </p:nvSpPr>
        <p:spPr>
          <a:xfrm>
            <a:off x="891844" y="2906776"/>
            <a:ext cx="636671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When we have more trees in the forest, random forest  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text 1"/>
          <p:cNvSpPr txBox="1"/>
          <p:nvPr/>
        </p:nvSpPr>
        <p:spPr>
          <a:xfrm>
            <a:off x="891844" y="3242056"/>
            <a:ext cx="3897997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classifier won’t </a:t>
            </a:r>
            <a:r>
              <a:rPr sz="2200" b="1" spc="10" dirty="0">
                <a:solidFill>
                  <a:srgbClr val="2F2B20"/>
                </a:solidFill>
                <a:latin typeface="Arial"/>
                <a:cs typeface="Arial"/>
              </a:rPr>
              <a:t>overfit</a:t>
            </a: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 the model.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text 1"/>
          <p:cNvSpPr txBox="1"/>
          <p:nvPr/>
        </p:nvSpPr>
        <p:spPr>
          <a:xfrm>
            <a:off x="704088" y="3716020"/>
            <a:ext cx="6694540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200" spc="10" dirty="0">
                <a:solidFill>
                  <a:srgbClr val="545454"/>
                </a:solidFill>
                <a:latin typeface="Arial"/>
                <a:cs typeface="Arial"/>
              </a:rPr>
              <a:t>●    </a:t>
            </a: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For each bootstrap sample taken from the training data,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text 1"/>
          <p:cNvSpPr txBox="1"/>
          <p:nvPr/>
        </p:nvSpPr>
        <p:spPr>
          <a:xfrm>
            <a:off x="1006144" y="4051300"/>
            <a:ext cx="6476149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there will be samples left behind that were not included.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text 1"/>
          <p:cNvSpPr txBox="1"/>
          <p:nvPr/>
        </p:nvSpPr>
        <p:spPr>
          <a:xfrm>
            <a:off x="1006144" y="4386961"/>
            <a:ext cx="6225528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These samples are called </a:t>
            </a:r>
            <a:r>
              <a:rPr sz="2110" b="1" spc="10" dirty="0">
                <a:solidFill>
                  <a:srgbClr val="2F2B20"/>
                </a:solidFill>
                <a:latin typeface="Arial"/>
                <a:cs typeface="Arial"/>
              </a:rPr>
              <a:t>Out-Of-Bag samples</a:t>
            </a: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 or OOB.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3" name="text 1"/>
          <p:cNvSpPr txBox="1"/>
          <p:nvPr/>
        </p:nvSpPr>
        <p:spPr>
          <a:xfrm>
            <a:off x="662940" y="4746069"/>
            <a:ext cx="376504" cy="31096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A9A57C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text 1"/>
          <p:cNvSpPr txBox="1"/>
          <p:nvPr/>
        </p:nvSpPr>
        <p:spPr>
          <a:xfrm>
            <a:off x="891844" y="4789297"/>
            <a:ext cx="6959472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The performance of each model on its left out samples when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text 1"/>
          <p:cNvSpPr txBox="1"/>
          <p:nvPr/>
        </p:nvSpPr>
        <p:spPr>
          <a:xfrm>
            <a:off x="891844" y="5124577"/>
            <a:ext cx="669145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averaged can provide an estimated accuracy of the bagged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text 1"/>
          <p:cNvSpPr txBox="1"/>
          <p:nvPr/>
        </p:nvSpPr>
        <p:spPr>
          <a:xfrm>
            <a:off x="891844" y="5459882"/>
            <a:ext cx="6888670" cy="27919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200" spc="10" dirty="0">
                <a:solidFill>
                  <a:srgbClr val="2F2B20"/>
                </a:solidFill>
                <a:latin typeface="Calibri"/>
                <a:cs typeface="Calibri"/>
              </a:rPr>
              <a:t>models. This estimated performance is often called the </a:t>
            </a:r>
            <a:r>
              <a:rPr sz="2200" b="1" spc="10" dirty="0">
                <a:solidFill>
                  <a:srgbClr val="2F2B20"/>
                </a:solidFill>
                <a:latin typeface="Arial"/>
                <a:cs typeface="Arial"/>
              </a:rPr>
              <a:t>OOB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text 1"/>
          <p:cNvSpPr txBox="1"/>
          <p:nvPr/>
        </p:nvSpPr>
        <p:spPr>
          <a:xfrm>
            <a:off x="891844" y="5795391"/>
            <a:ext cx="3003155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estimate of performance</a:t>
            </a:r>
            <a:r>
              <a:rPr sz="1960" spc="10" dirty="0">
                <a:solidFill>
                  <a:srgbClr val="2F2B20"/>
                </a:solidFill>
                <a:latin typeface="Calibri"/>
                <a:cs typeface="Calibri"/>
              </a:rPr>
              <a:t>.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7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6437584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Random Forest - Skeleton  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27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41" y="1484757"/>
            <a:ext cx="7245477" cy="374446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8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2231853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Boosting</a:t>
            </a:r>
            <a:endParaRPr sz="46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7455617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60" spc="10" dirty="0">
                <a:solidFill>
                  <a:srgbClr val="675E47"/>
                </a:solidFill>
                <a:latin typeface="Cambria"/>
                <a:cs typeface="Cambria"/>
              </a:rPr>
              <a:t>AdaBoost (</a:t>
            </a:r>
            <a:r>
              <a:rPr sz="4360" b="1" spc="10" dirty="0">
                <a:solidFill>
                  <a:srgbClr val="675E47"/>
                </a:solidFill>
                <a:latin typeface="Arial"/>
                <a:cs typeface="Arial"/>
              </a:rPr>
              <a:t>Ada</a:t>
            </a:r>
            <a:r>
              <a:rPr sz="4360" spc="10" dirty="0">
                <a:solidFill>
                  <a:srgbClr val="675E47"/>
                </a:solidFill>
                <a:latin typeface="Cambria"/>
                <a:cs typeface="Cambria"/>
              </a:rPr>
              <a:t>ptive </a:t>
            </a:r>
            <a:r>
              <a:rPr sz="4360" b="1" spc="10" dirty="0">
                <a:solidFill>
                  <a:srgbClr val="675E47"/>
                </a:solidFill>
                <a:latin typeface="Arial"/>
                <a:cs typeface="Arial"/>
              </a:rPr>
              <a:t>Boost</a:t>
            </a:r>
            <a:r>
              <a:rPr sz="4360" spc="10" dirty="0">
                <a:solidFill>
                  <a:srgbClr val="675E47"/>
                </a:solidFill>
                <a:latin typeface="Cambria"/>
                <a:cs typeface="Cambria"/>
              </a:rPr>
              <a:t>ing)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2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5" y="1556766"/>
            <a:ext cx="32004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pic>
        <p:nvPicPr>
          <p:cNvPr id="2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" y="980694"/>
            <a:ext cx="4301871" cy="4104513"/>
          </a:xfrm>
          <a:prstGeom prst="rect">
            <a:avLst/>
          </a:prstGeom>
        </p:spPr>
      </p:pic>
      <p:pic>
        <p:nvPicPr>
          <p:cNvPr id="3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63" y="980821"/>
            <a:ext cx="3287649" cy="283654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8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8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5121992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90" spc="10" dirty="0">
                <a:solidFill>
                  <a:srgbClr val="675E47"/>
                </a:solidFill>
                <a:latin typeface="Cambria"/>
                <a:cs typeface="Cambria"/>
              </a:rPr>
              <a:t>AdaBoost – Pattern 1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28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5" y="1556766"/>
            <a:ext cx="3200400" cy="3048000"/>
          </a:xfrm>
          <a:prstGeom prst="rect">
            <a:avLst/>
          </a:prstGeom>
        </p:spPr>
      </p:pic>
      <p:pic>
        <p:nvPicPr>
          <p:cNvPr id="28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108" y="1484757"/>
            <a:ext cx="1838325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9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5121992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90" spc="10" dirty="0">
                <a:solidFill>
                  <a:srgbClr val="675E47"/>
                </a:solidFill>
                <a:latin typeface="Cambria"/>
                <a:cs typeface="Cambria"/>
              </a:rPr>
              <a:t>AdaBoost – Pattern 1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29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5" y="1556766"/>
            <a:ext cx="3200400" cy="3048000"/>
          </a:xfrm>
          <a:prstGeom prst="rect">
            <a:avLst/>
          </a:prstGeom>
        </p:spPr>
      </p:pic>
      <p:pic>
        <p:nvPicPr>
          <p:cNvPr id="294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13916"/>
            <a:ext cx="2943225" cy="299085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9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29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5237815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10" spc="10" dirty="0">
                <a:solidFill>
                  <a:srgbClr val="675E47"/>
                </a:solidFill>
                <a:latin typeface="Cambria"/>
                <a:cs typeface="Cambria"/>
              </a:rPr>
              <a:t>AdaBoost – Pattern 2 </a:t>
            </a:r>
            <a:endParaRPr sz="45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4918837"/>
            <a:ext cx="578844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Apply pattern 2  on the Input Data</a:t>
            </a:r>
            <a:r>
              <a:rPr sz="1960" spc="10" dirty="0">
                <a:solidFill>
                  <a:srgbClr val="2F2B20"/>
                </a:solidFill>
                <a:latin typeface="Calibri"/>
                <a:cs typeface="Calibri"/>
              </a:rPr>
              <a:t> </a:t>
            </a: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from pattern 1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29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05" y="2204847"/>
            <a:ext cx="1819274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0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0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5237815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10" spc="10" dirty="0">
                <a:solidFill>
                  <a:srgbClr val="675E47"/>
                </a:solidFill>
                <a:latin typeface="Cambria"/>
                <a:cs typeface="Cambria"/>
              </a:rPr>
              <a:t>AdaBoost – Pattern 2 </a:t>
            </a:r>
            <a:endParaRPr sz="45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292475" y="1699285"/>
            <a:ext cx="1352656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b="1" spc="10" dirty="0">
                <a:solidFill>
                  <a:srgbClr val="2F2B20"/>
                </a:solidFill>
                <a:latin typeface="Arial"/>
                <a:cs typeface="Arial"/>
              </a:rPr>
              <a:t>Input Data</a:t>
            </a: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 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0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47" y="3737228"/>
            <a:ext cx="1819275" cy="1847850"/>
          </a:xfrm>
          <a:prstGeom prst="rect">
            <a:avLst/>
          </a:prstGeom>
        </p:spPr>
      </p:pic>
      <p:pic>
        <p:nvPicPr>
          <p:cNvPr id="30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817" y="3716998"/>
            <a:ext cx="2889504" cy="2880360"/>
          </a:xfrm>
          <a:prstGeom prst="rect">
            <a:avLst/>
          </a:prstGeom>
        </p:spPr>
      </p:pic>
      <p:pic>
        <p:nvPicPr>
          <p:cNvPr id="30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098" y="1412748"/>
            <a:ext cx="2079117" cy="211277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0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0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5237815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10" spc="10" dirty="0">
                <a:solidFill>
                  <a:srgbClr val="675E47"/>
                </a:solidFill>
                <a:latin typeface="Cambria"/>
                <a:cs typeface="Cambria"/>
              </a:rPr>
              <a:t>AdaBoost – Pattern 3 </a:t>
            </a:r>
            <a:endParaRPr sz="45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662940" y="4918837"/>
            <a:ext cx="5788444" cy="278892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Apply pattern 3  on the Input Data</a:t>
            </a:r>
            <a:r>
              <a:rPr sz="1960" spc="10" dirty="0">
                <a:solidFill>
                  <a:srgbClr val="2F2B20"/>
                </a:solidFill>
                <a:latin typeface="Calibri"/>
                <a:cs typeface="Calibri"/>
              </a:rPr>
              <a:t> </a:t>
            </a:r>
            <a:r>
              <a:rPr sz="1960" b="1" spc="10" dirty="0">
                <a:solidFill>
                  <a:srgbClr val="2F2B20"/>
                </a:solidFill>
                <a:latin typeface="Arial"/>
                <a:cs typeface="Arial"/>
              </a:rPr>
              <a:t>from pattern 2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30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5" y="2020570"/>
            <a:ext cx="184785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1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5237815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10" spc="10" dirty="0">
                <a:solidFill>
                  <a:srgbClr val="675E47"/>
                </a:solidFill>
                <a:latin typeface="Cambria"/>
                <a:cs typeface="Cambria"/>
              </a:rPr>
              <a:t>AdaBoost – Pattern 3 </a:t>
            </a:r>
            <a:endParaRPr sz="45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292475" y="1699285"/>
            <a:ext cx="1352656" cy="2791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10" b="1" spc="10" dirty="0">
                <a:solidFill>
                  <a:srgbClr val="2F2B20"/>
                </a:solidFill>
                <a:latin typeface="Arial"/>
                <a:cs typeface="Arial"/>
              </a:rPr>
              <a:t>Input Data</a:t>
            </a:r>
            <a:r>
              <a:rPr sz="2110" spc="10" dirty="0">
                <a:solidFill>
                  <a:srgbClr val="2F2B20"/>
                </a:solidFill>
                <a:latin typeface="Calibri"/>
                <a:cs typeface="Calibri"/>
              </a:rPr>
              <a:t> 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31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5" y="3858882"/>
            <a:ext cx="1847850" cy="1838324"/>
          </a:xfrm>
          <a:prstGeom prst="rect">
            <a:avLst/>
          </a:prstGeom>
        </p:spPr>
      </p:pic>
      <p:pic>
        <p:nvPicPr>
          <p:cNvPr id="31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38" y="3717036"/>
            <a:ext cx="3019425" cy="2971800"/>
          </a:xfrm>
          <a:prstGeom prst="rect">
            <a:avLst/>
          </a:prstGeom>
        </p:spPr>
      </p:pic>
      <p:pic>
        <p:nvPicPr>
          <p:cNvPr id="314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5" y="1340739"/>
            <a:ext cx="2088261" cy="2081657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16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17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7070" y="-23556"/>
            <a:ext cx="5237790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60" spc="10" dirty="0">
                <a:solidFill>
                  <a:srgbClr val="675E47"/>
                </a:solidFill>
                <a:latin typeface="Cambria"/>
                <a:cs typeface="Cambria"/>
              </a:rPr>
              <a:t> AdaBoost – Pattern 1</a:t>
            </a:r>
            <a:endParaRPr sz="43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230626" y="942721"/>
            <a:ext cx="3855085" cy="357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solidFill>
                  <a:srgbClr val="675E47"/>
                </a:solidFill>
                <a:latin typeface="Cambria"/>
                <a:cs typeface="Cambria"/>
              </a:rPr>
              <a:t>Weights after applying pattern 1</a:t>
            </a:r>
            <a:endParaRPr sz="2100">
              <a:latin typeface="Cambria"/>
              <a:cs typeface="Cambria"/>
            </a:endParaRPr>
          </a:p>
        </p:txBody>
      </p:sp>
      <p:pic>
        <p:nvPicPr>
          <p:cNvPr id="318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4" y="1441069"/>
            <a:ext cx="2347976" cy="2347976"/>
          </a:xfrm>
          <a:prstGeom prst="rect">
            <a:avLst/>
          </a:prstGeom>
        </p:spPr>
      </p:pic>
      <p:pic>
        <p:nvPicPr>
          <p:cNvPr id="319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4" y="4077030"/>
            <a:ext cx="2684018" cy="2666999"/>
          </a:xfrm>
          <a:prstGeom prst="rect">
            <a:avLst/>
          </a:prstGeom>
        </p:spPr>
      </p:pic>
      <p:pic>
        <p:nvPicPr>
          <p:cNvPr id="320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46" y="2000250"/>
            <a:ext cx="1314449" cy="742950"/>
          </a:xfrm>
          <a:prstGeom prst="rect">
            <a:avLst/>
          </a:prstGeom>
        </p:spPr>
      </p:pic>
      <p:pic>
        <p:nvPicPr>
          <p:cNvPr id="321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4" y="4817364"/>
            <a:ext cx="1276350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2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2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7070" y="-23556"/>
            <a:ext cx="5237790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60" spc="10" dirty="0">
                <a:solidFill>
                  <a:srgbClr val="675E47"/>
                </a:solidFill>
                <a:latin typeface="Cambria"/>
                <a:cs typeface="Cambria"/>
              </a:rPr>
              <a:t> AdaBoost – Pattern 2</a:t>
            </a:r>
            <a:endParaRPr sz="43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230626" y="942721"/>
            <a:ext cx="3855085" cy="357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solidFill>
                  <a:srgbClr val="675E47"/>
                </a:solidFill>
                <a:latin typeface="Cambria"/>
                <a:cs typeface="Cambria"/>
              </a:rPr>
              <a:t>Weights after applying pattern 2</a:t>
            </a:r>
            <a:endParaRPr sz="2100">
              <a:latin typeface="Cambria"/>
              <a:cs typeface="Cambria"/>
            </a:endParaRPr>
          </a:p>
        </p:txBody>
      </p:sp>
      <p:pic>
        <p:nvPicPr>
          <p:cNvPr id="32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90" y="1412748"/>
            <a:ext cx="2311273" cy="2318639"/>
          </a:xfrm>
          <a:prstGeom prst="rect">
            <a:avLst/>
          </a:prstGeom>
        </p:spPr>
      </p:pic>
      <p:pic>
        <p:nvPicPr>
          <p:cNvPr id="32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6" y="4031576"/>
            <a:ext cx="2437384" cy="2421763"/>
          </a:xfrm>
          <a:prstGeom prst="rect">
            <a:avLst/>
          </a:prstGeom>
        </p:spPr>
      </p:pic>
      <p:pic>
        <p:nvPicPr>
          <p:cNvPr id="327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19" y="1709039"/>
            <a:ext cx="1438275" cy="828675"/>
          </a:xfrm>
          <a:prstGeom prst="rect">
            <a:avLst/>
          </a:prstGeom>
        </p:spPr>
      </p:pic>
      <p:pic>
        <p:nvPicPr>
          <p:cNvPr id="328" name="Image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414" y="4528820"/>
            <a:ext cx="1619250" cy="79057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0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31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7070" y="-23556"/>
            <a:ext cx="5237790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60" spc="10" dirty="0">
                <a:solidFill>
                  <a:srgbClr val="675E47"/>
                </a:solidFill>
                <a:latin typeface="Cambria"/>
                <a:cs typeface="Cambria"/>
              </a:rPr>
              <a:t> AdaBoost – Pattern 3</a:t>
            </a:r>
            <a:endParaRPr sz="4300">
              <a:latin typeface="Cambria"/>
              <a:cs typeface="Cambria"/>
            </a:endParaRPr>
          </a:p>
        </p:txBody>
      </p:sp>
      <p:sp>
        <p:nvSpPr>
          <p:cNvPr id="3" name="text 1"/>
          <p:cNvSpPr txBox="1"/>
          <p:nvPr/>
        </p:nvSpPr>
        <p:spPr>
          <a:xfrm>
            <a:off x="3230626" y="942721"/>
            <a:ext cx="3855085" cy="357225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2190" spc="10" dirty="0">
                <a:solidFill>
                  <a:srgbClr val="675E47"/>
                </a:solidFill>
                <a:latin typeface="Cambria"/>
                <a:cs typeface="Cambria"/>
              </a:rPr>
              <a:t>Weights after applying pattern 3</a:t>
            </a:r>
            <a:endParaRPr sz="2100">
              <a:latin typeface="Cambria"/>
              <a:cs typeface="Cambria"/>
            </a:endParaRPr>
          </a:p>
        </p:txBody>
      </p:sp>
      <p:pic>
        <p:nvPicPr>
          <p:cNvPr id="332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27" y="2132838"/>
            <a:ext cx="3009900" cy="3000375"/>
          </a:xfrm>
          <a:prstGeom prst="rect">
            <a:avLst/>
          </a:prstGeom>
        </p:spPr>
      </p:pic>
      <p:pic>
        <p:nvPicPr>
          <p:cNvPr id="333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20" y="2132850"/>
            <a:ext cx="1736725" cy="1080122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3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487070" y="144373"/>
            <a:ext cx="5205720" cy="6840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390" spc="10" dirty="0">
                <a:solidFill>
                  <a:srgbClr val="675E47"/>
                </a:solidFill>
                <a:latin typeface="Cambria"/>
                <a:cs typeface="Cambria"/>
              </a:rPr>
              <a:t> AdaBoost – 3 Models</a:t>
            </a:r>
            <a:endParaRPr sz="4300">
              <a:latin typeface="Cambria"/>
              <a:cs typeface="Cambria"/>
            </a:endParaRPr>
          </a:p>
        </p:txBody>
      </p:sp>
      <p:pic>
        <p:nvPicPr>
          <p:cNvPr id="33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" y="1700784"/>
            <a:ext cx="6981825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7006037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50" spc="10" dirty="0">
                <a:solidFill>
                  <a:srgbClr val="675E47"/>
                </a:solidFill>
                <a:latin typeface="Cambria"/>
                <a:cs typeface="Cambria"/>
              </a:rPr>
              <a:t> Recommendation System - 3</a:t>
            </a:r>
            <a:endParaRPr sz="4400">
              <a:latin typeface="Cambria"/>
              <a:cs typeface="Cambria"/>
            </a:endParaRPr>
          </a:p>
        </p:txBody>
      </p:sp>
      <p:pic>
        <p:nvPicPr>
          <p:cNvPr id="3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9" y="1556728"/>
            <a:ext cx="4467478" cy="4176522"/>
          </a:xfrm>
          <a:prstGeom prst="rect">
            <a:avLst/>
          </a:prstGeom>
        </p:spPr>
      </p:pic>
      <p:pic>
        <p:nvPicPr>
          <p:cNvPr id="3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6" y="1556766"/>
            <a:ext cx="3332479" cy="304863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3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4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5320112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50" spc="10" dirty="0">
                <a:solidFill>
                  <a:srgbClr val="675E47"/>
                </a:solidFill>
                <a:latin typeface="Cambria"/>
                <a:cs typeface="Cambria"/>
              </a:rPr>
              <a:t> Weightage of a Model</a:t>
            </a:r>
            <a:endParaRPr sz="4400">
              <a:latin typeface="Cambria"/>
              <a:cs typeface="Cambria"/>
            </a:endParaRPr>
          </a:p>
        </p:txBody>
      </p:sp>
      <p:pic>
        <p:nvPicPr>
          <p:cNvPr id="34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5" y="1844802"/>
            <a:ext cx="4743449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4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652600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 Weight of Model 1 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34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0" y="2564892"/>
            <a:ext cx="5693283" cy="256032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4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4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535252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10" spc="10" dirty="0">
                <a:solidFill>
                  <a:srgbClr val="675E47"/>
                </a:solidFill>
                <a:latin typeface="Cambria"/>
                <a:cs typeface="Cambria"/>
              </a:rPr>
              <a:t> Weight of Model 2</a:t>
            </a:r>
            <a:endParaRPr sz="4500">
              <a:latin typeface="Cambria"/>
              <a:cs typeface="Cambria"/>
            </a:endParaRPr>
          </a:p>
        </p:txBody>
      </p:sp>
      <p:pic>
        <p:nvPicPr>
          <p:cNvPr id="34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0" y="1700784"/>
            <a:ext cx="5914897" cy="272605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1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52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535252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10" spc="10" dirty="0">
                <a:solidFill>
                  <a:srgbClr val="675E47"/>
                </a:solidFill>
                <a:latin typeface="Cambria"/>
                <a:cs typeface="Cambria"/>
              </a:rPr>
              <a:t> Weight of Model 3</a:t>
            </a:r>
            <a:endParaRPr sz="4500">
              <a:latin typeface="Cambria"/>
              <a:cs typeface="Cambria"/>
            </a:endParaRPr>
          </a:p>
        </p:txBody>
      </p:sp>
      <p:pic>
        <p:nvPicPr>
          <p:cNvPr id="353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10" y="1700784"/>
            <a:ext cx="6280403" cy="280758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5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56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774520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10" spc="10" dirty="0">
                <a:solidFill>
                  <a:srgbClr val="675E47"/>
                </a:solidFill>
                <a:latin typeface="Cambria"/>
                <a:cs typeface="Cambria"/>
              </a:rPr>
              <a:t> Weight of 3 Models</a:t>
            </a:r>
            <a:endParaRPr sz="4500">
              <a:latin typeface="Cambria"/>
              <a:cs typeface="Cambria"/>
            </a:endParaRPr>
          </a:p>
        </p:txBody>
      </p:sp>
      <p:pic>
        <p:nvPicPr>
          <p:cNvPr id="357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67" y="1844802"/>
            <a:ext cx="7315200" cy="279082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59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60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159070"/>
            <a:ext cx="5546490" cy="138541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50" spc="10" dirty="0">
                <a:solidFill>
                  <a:srgbClr val="675E47"/>
                </a:solidFill>
                <a:latin typeface="Cambria"/>
                <a:cs typeface="Cambria"/>
              </a:rPr>
              <a:t> Assigning weights to 2</a:t>
            </a:r>
            <a:endParaRPr sz="4400">
              <a:latin typeface="Cambria"/>
              <a:cs typeface="Cambria"/>
            </a:endParaRPr>
          </a:p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categories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361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" y="1988820"/>
            <a:ext cx="7248525" cy="268605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6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2277954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70" spc="10" dirty="0">
                <a:solidFill>
                  <a:srgbClr val="675E47"/>
                </a:solidFill>
                <a:latin typeface="Cambria"/>
                <a:cs typeface="Cambria"/>
              </a:rPr>
              <a:t>  Model 1</a:t>
            </a:r>
            <a:endParaRPr sz="4500">
              <a:latin typeface="Cambria"/>
              <a:cs typeface="Cambria"/>
            </a:endParaRPr>
          </a:p>
        </p:txBody>
      </p:sp>
      <p:pic>
        <p:nvPicPr>
          <p:cNvPr id="36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5" y="2331974"/>
            <a:ext cx="3162300" cy="3048000"/>
          </a:xfrm>
          <a:prstGeom prst="rect">
            <a:avLst/>
          </a:prstGeom>
        </p:spPr>
      </p:pic>
      <p:pic>
        <p:nvPicPr>
          <p:cNvPr id="36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54" y="2322576"/>
            <a:ext cx="1838325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6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6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2277954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 Model 2 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37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6" y="2060829"/>
            <a:ext cx="3200400" cy="3057525"/>
          </a:xfrm>
          <a:prstGeom prst="rect">
            <a:avLst/>
          </a:prstGeom>
        </p:spPr>
      </p:pic>
      <p:pic>
        <p:nvPicPr>
          <p:cNvPr id="371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2060829"/>
            <a:ext cx="1447800" cy="1409699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7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2161749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600" spc="10" dirty="0">
                <a:solidFill>
                  <a:srgbClr val="675E47"/>
                </a:solidFill>
                <a:latin typeface="Cambria"/>
                <a:cs typeface="Cambria"/>
              </a:rPr>
              <a:t> Model 3</a:t>
            </a:r>
            <a:endParaRPr sz="4600">
              <a:latin typeface="Cambria"/>
              <a:cs typeface="Cambria"/>
            </a:endParaRPr>
          </a:p>
        </p:txBody>
      </p:sp>
      <p:pic>
        <p:nvPicPr>
          <p:cNvPr id="37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6" y="2060829"/>
            <a:ext cx="3267075" cy="3076575"/>
          </a:xfrm>
          <a:prstGeom prst="rect">
            <a:avLst/>
          </a:prstGeom>
        </p:spPr>
      </p:pic>
      <p:pic>
        <p:nvPicPr>
          <p:cNvPr id="376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076" y="2060829"/>
            <a:ext cx="1447800" cy="135254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8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79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4617548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450" spc="10" dirty="0">
                <a:solidFill>
                  <a:srgbClr val="675E47"/>
                </a:solidFill>
                <a:latin typeface="Cambria"/>
                <a:cs typeface="Cambria"/>
              </a:rPr>
              <a:t> Sum of All weights</a:t>
            </a:r>
            <a:endParaRPr sz="4400">
              <a:latin typeface="Cambria"/>
              <a:cs typeface="Cambria"/>
            </a:endParaRPr>
          </a:p>
        </p:txBody>
      </p:sp>
      <p:pic>
        <p:nvPicPr>
          <p:cNvPr id="380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4" y="2060829"/>
            <a:ext cx="320992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pic>
        <p:nvPicPr>
          <p:cNvPr id="3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3" y="908685"/>
            <a:ext cx="4696206" cy="4464558"/>
          </a:xfrm>
          <a:prstGeom prst="rect">
            <a:avLst/>
          </a:prstGeom>
        </p:spPr>
      </p:pic>
      <p:pic>
        <p:nvPicPr>
          <p:cNvPr id="4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63" y="940562"/>
            <a:ext cx="3328797" cy="2808351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2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83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pic>
        <p:nvPicPr>
          <p:cNvPr id="384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6" y="764667"/>
            <a:ext cx="3209925" cy="3086099"/>
          </a:xfrm>
          <a:prstGeom prst="rect">
            <a:avLst/>
          </a:prstGeom>
        </p:spPr>
      </p:pic>
      <p:pic>
        <p:nvPicPr>
          <p:cNvPr id="385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112" y="721487"/>
            <a:ext cx="3305175" cy="309562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87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88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pic>
        <p:nvPicPr>
          <p:cNvPr id="389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6" y="342900"/>
            <a:ext cx="3209925" cy="3086100"/>
          </a:xfrm>
          <a:prstGeom prst="rect">
            <a:avLst/>
          </a:prstGeom>
        </p:spPr>
      </p:pic>
      <p:pic>
        <p:nvPicPr>
          <p:cNvPr id="390" name="Imag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37" y="342900"/>
            <a:ext cx="3305175" cy="3095625"/>
          </a:xfrm>
          <a:prstGeom prst="rect">
            <a:avLst/>
          </a:prstGeom>
        </p:spPr>
      </p:pic>
      <p:pic>
        <p:nvPicPr>
          <p:cNvPr id="391" name="Imag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48" y="3573018"/>
            <a:ext cx="33147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Imag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93" name="Imag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0"/>
            <a:ext cx="685800" cy="6858000"/>
          </a:xfrm>
          <a:prstGeom prst="rect">
            <a:avLst/>
          </a:prstGeom>
        </p:spPr>
      </p:pic>
      <p:pic>
        <p:nvPicPr>
          <p:cNvPr id="394" name="Imag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486400"/>
            <a:ext cx="685800" cy="685800"/>
          </a:xfrm>
          <a:prstGeom prst="rect">
            <a:avLst/>
          </a:prstGeom>
        </p:spPr>
      </p:pic>
      <p:sp>
        <p:nvSpPr>
          <p:cNvPr id="2" name="text 1"/>
          <p:cNvSpPr txBox="1"/>
          <p:nvPr/>
        </p:nvSpPr>
        <p:spPr>
          <a:xfrm>
            <a:off x="548640" y="509590"/>
            <a:ext cx="3216738" cy="684444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sz="4510" spc="10" dirty="0">
                <a:solidFill>
                  <a:srgbClr val="675E47"/>
                </a:solidFill>
                <a:latin typeface="Cambria"/>
                <a:cs typeface="Cambria"/>
              </a:rPr>
              <a:t> Final Output</a:t>
            </a:r>
            <a:endParaRPr sz="4500">
              <a:latin typeface="Cambria"/>
              <a:cs typeface="Cambria"/>
            </a:endParaRPr>
          </a:p>
        </p:txBody>
      </p:sp>
      <p:pic>
        <p:nvPicPr>
          <p:cNvPr id="395" name="Imag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5" y="2060829"/>
            <a:ext cx="3019425" cy="3009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784</Words>
  <Application>Microsoft Office PowerPoint</Application>
  <PresentationFormat>On-screen Show (4:3)</PresentationFormat>
  <Paragraphs>181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Kalaivani</cp:lastModifiedBy>
  <cp:revision>1</cp:revision>
  <dcterms:created xsi:type="dcterms:W3CDTF">2019-04-06T22:48:39Z</dcterms:created>
  <dcterms:modified xsi:type="dcterms:W3CDTF">2019-04-07T02:51:53Z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2019-04-06T00:00:00Z</vt:filetime>
  </property>
  <property fmtid="{D5CDD505-2E9C-101B-9397-08002B2CF9AE}" pid="3" name="LastSaved">
    <vt:filetime>2019-04-06T00:00:00Z</vt:filetime>
  </property>
</Properties>
</file>